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56" r:id="rId2"/>
    <p:sldId id="258" r:id="rId3"/>
    <p:sldId id="266" r:id="rId4"/>
    <p:sldId id="297" r:id="rId5"/>
    <p:sldId id="300" r:id="rId6"/>
    <p:sldId id="299" r:id="rId7"/>
    <p:sldId id="282" r:id="rId8"/>
    <p:sldId id="277" r:id="rId9"/>
    <p:sldId id="301" r:id="rId10"/>
    <p:sldId id="302" r:id="rId11"/>
    <p:sldId id="304" r:id="rId12"/>
    <p:sldId id="303" r:id="rId13"/>
    <p:sldId id="305" r:id="rId14"/>
    <p:sldId id="309" r:id="rId15"/>
    <p:sldId id="310" r:id="rId16"/>
    <p:sldId id="311" r:id="rId17"/>
    <p:sldId id="312" r:id="rId18"/>
  </p:sldIdLst>
  <p:sldSz cx="9144000" cy="5143500" type="screen16x9"/>
  <p:notesSz cx="6858000" cy="9144000"/>
  <p:embeddedFontLst>
    <p:embeddedFont>
      <p:font typeface="Barlow" panose="00000500000000000000" pitchFamily="2" charset="0"/>
      <p:regular r:id="rId20"/>
      <p:bold r:id="rId21"/>
      <p:italic r:id="rId22"/>
      <p:boldItalic r:id="rId23"/>
    </p:embeddedFont>
    <p:embeddedFont>
      <p:font typeface="Barlow Light" panose="00000400000000000000" pitchFamily="2" charset="0"/>
      <p:regular r:id="rId24"/>
      <p:bold r:id="rId25"/>
      <p:italic r:id="rId26"/>
      <p:boldItalic r:id="rId27"/>
    </p:embeddedFont>
    <p:embeddedFont>
      <p:font typeface="Barlow SemiBold" panose="00000700000000000000" pitchFamily="2"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Raleway SemiBold" pitchFamily="2" charset="0"/>
      <p:bold r:id="rId40"/>
      <p:boldItalic r:id="rId41"/>
    </p:embeddedFont>
    <p:embeddedFont>
      <p:font typeface="Raleway Thin"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EC9AA7-EAF9-4E77-A5E3-1DC4EE97342D}" v="153" dt="2022-08-15T11:04:30.400"/>
  </p1510:revLst>
</p1510:revInfo>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15" autoAdjust="0"/>
    <p:restoredTop sz="79209" autoAdjust="0"/>
  </p:normalViewPr>
  <p:slideViewPr>
    <p:cSldViewPr snapToGrid="0">
      <p:cViewPr varScale="1">
        <p:scale>
          <a:sx n="100" d="100"/>
          <a:sy n="100"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ha Siddiqui" userId="b3ba55c0fca7713b" providerId="LiveId" clId="{C6EC9AA7-EAF9-4E77-A5E3-1DC4EE97342D}"/>
    <pc:docChg chg="undo redo custSel delSld modSld sldOrd">
      <pc:chgData name="Suha Siddiqui" userId="b3ba55c0fca7713b" providerId="LiveId" clId="{C6EC9AA7-EAF9-4E77-A5E3-1DC4EE97342D}" dt="2022-08-15T11:05:16.461" v="3047" actId="2710"/>
      <pc:docMkLst>
        <pc:docMk/>
      </pc:docMkLst>
      <pc:sldChg chg="modSp mod modShow">
        <pc:chgData name="Suha Siddiqui" userId="b3ba55c0fca7713b" providerId="LiveId" clId="{C6EC9AA7-EAF9-4E77-A5E3-1DC4EE97342D}" dt="2022-08-15T11:05:16.461" v="3047" actId="2710"/>
        <pc:sldMkLst>
          <pc:docMk/>
          <pc:sldMk cId="0" sldId="256"/>
        </pc:sldMkLst>
        <pc:spChg chg="mod">
          <ac:chgData name="Suha Siddiqui" userId="b3ba55c0fca7713b" providerId="LiveId" clId="{C6EC9AA7-EAF9-4E77-A5E3-1DC4EE97342D}" dt="2022-08-15T11:05:16.461" v="3047" actId="2710"/>
          <ac:spMkLst>
            <pc:docMk/>
            <pc:sldMk cId="0" sldId="256"/>
            <ac:spMk id="2" creationId="{6DA95992-A904-0049-4E39-475289277E6B}"/>
          </ac:spMkLst>
        </pc:spChg>
        <pc:spChg chg="mod">
          <ac:chgData name="Suha Siddiqui" userId="b3ba55c0fca7713b" providerId="LiveId" clId="{C6EC9AA7-EAF9-4E77-A5E3-1DC4EE97342D}" dt="2022-08-12T19:15:56.470" v="2709" actId="1076"/>
          <ac:spMkLst>
            <pc:docMk/>
            <pc:sldMk cId="0" sldId="256"/>
            <ac:spMk id="338" creationId="{00000000-0000-0000-0000-000000000000}"/>
          </ac:spMkLst>
        </pc:spChg>
        <pc:picChg chg="mod">
          <ac:chgData name="Suha Siddiqui" userId="b3ba55c0fca7713b" providerId="LiveId" clId="{C6EC9AA7-EAF9-4E77-A5E3-1DC4EE97342D}" dt="2022-08-12T20:41:52.391" v="2745" actId="1076"/>
          <ac:picMkLst>
            <pc:docMk/>
            <pc:sldMk cId="0" sldId="256"/>
            <ac:picMk id="5" creationId="{EEDB4819-D238-5162-BCDE-7589B5B7EF24}"/>
          </ac:picMkLst>
        </pc:picChg>
        <pc:picChg chg="mod">
          <ac:chgData name="Suha Siddiqui" userId="b3ba55c0fca7713b" providerId="LiveId" clId="{C6EC9AA7-EAF9-4E77-A5E3-1DC4EE97342D}" dt="2022-08-12T19:17:07.860" v="2713" actId="1076"/>
          <ac:picMkLst>
            <pc:docMk/>
            <pc:sldMk cId="0" sldId="256"/>
            <ac:picMk id="3074" creationId="{DE81CEA2-F3EB-568E-335B-0F4AF45DC872}"/>
          </ac:picMkLst>
        </pc:picChg>
      </pc:sldChg>
      <pc:sldChg chg="delSp modSp mod modAnim">
        <pc:chgData name="Suha Siddiqui" userId="b3ba55c0fca7713b" providerId="LiveId" clId="{C6EC9AA7-EAF9-4E77-A5E3-1DC4EE97342D}" dt="2022-08-12T19:17:15.859" v="2718" actId="20577"/>
        <pc:sldMkLst>
          <pc:docMk/>
          <pc:sldMk cId="0" sldId="258"/>
        </pc:sldMkLst>
        <pc:spChg chg="mod">
          <ac:chgData name="Suha Siddiqui" userId="b3ba55c0fca7713b" providerId="LiveId" clId="{C6EC9AA7-EAF9-4E77-A5E3-1DC4EE97342D}" dt="2022-08-12T19:17:15.859" v="2718" actId="20577"/>
          <ac:spMkLst>
            <pc:docMk/>
            <pc:sldMk cId="0" sldId="258"/>
            <ac:spMk id="379" creationId="{00000000-0000-0000-0000-000000000000}"/>
          </ac:spMkLst>
        </pc:spChg>
        <pc:spChg chg="del">
          <ac:chgData name="Suha Siddiqui" userId="b3ba55c0fca7713b" providerId="LiveId" clId="{C6EC9AA7-EAF9-4E77-A5E3-1DC4EE97342D}" dt="2022-08-11T23:56:44.829" v="2386" actId="478"/>
          <ac:spMkLst>
            <pc:docMk/>
            <pc:sldMk cId="0" sldId="258"/>
            <ac:spMk id="380" creationId="{00000000-0000-0000-0000-000000000000}"/>
          </ac:spMkLst>
        </pc:spChg>
      </pc:sldChg>
      <pc:sldChg chg="addSp delSp modSp mod delAnim modAnim">
        <pc:chgData name="Suha Siddiqui" userId="b3ba55c0fca7713b" providerId="LiveId" clId="{C6EC9AA7-EAF9-4E77-A5E3-1DC4EE97342D}" dt="2022-08-15T11:04:30.400" v="2993"/>
        <pc:sldMkLst>
          <pc:docMk/>
          <pc:sldMk cId="0" sldId="277"/>
        </pc:sldMkLst>
        <pc:spChg chg="mod">
          <ac:chgData name="Suha Siddiqui" userId="b3ba55c0fca7713b" providerId="LiveId" clId="{C6EC9AA7-EAF9-4E77-A5E3-1DC4EE97342D}" dt="2022-08-12T17:55:51.766" v="2706" actId="1076"/>
          <ac:spMkLst>
            <pc:docMk/>
            <pc:sldMk cId="0" sldId="277"/>
            <ac:spMk id="2037" creationId="{00000000-0000-0000-0000-000000000000}"/>
          </ac:spMkLst>
        </pc:spChg>
        <pc:grpChg chg="mod">
          <ac:chgData name="Suha Siddiqui" userId="b3ba55c0fca7713b" providerId="LiveId" clId="{C6EC9AA7-EAF9-4E77-A5E3-1DC4EE97342D}" dt="2022-08-12T00:21:00.848" v="2639" actId="14100"/>
          <ac:grpSpMkLst>
            <pc:docMk/>
            <pc:sldMk cId="0" sldId="277"/>
            <ac:grpSpMk id="2038" creationId="{00000000-0000-0000-0000-000000000000}"/>
          </ac:grpSpMkLst>
        </pc:grpChg>
        <pc:grpChg chg="mod">
          <ac:chgData name="Suha Siddiqui" userId="b3ba55c0fca7713b" providerId="LiveId" clId="{C6EC9AA7-EAF9-4E77-A5E3-1DC4EE97342D}" dt="2022-08-12T17:55:54.994" v="2707" actId="1076"/>
          <ac:grpSpMkLst>
            <pc:docMk/>
            <pc:sldMk cId="0" sldId="277"/>
            <ac:grpSpMk id="2044" creationId="{00000000-0000-0000-0000-000000000000}"/>
          </ac:grpSpMkLst>
        </pc:grpChg>
        <pc:picChg chg="add del mod">
          <ac:chgData name="Suha Siddiqui" userId="b3ba55c0fca7713b" providerId="LiveId" clId="{C6EC9AA7-EAF9-4E77-A5E3-1DC4EE97342D}" dt="2022-08-13T02:05:18.199" v="2957" actId="478"/>
          <ac:picMkLst>
            <pc:docMk/>
            <pc:sldMk cId="0" sldId="277"/>
            <ac:picMk id="2" creationId="{0387220E-1F1B-443B-525A-1BC322993269}"/>
          </ac:picMkLst>
        </pc:picChg>
        <pc:picChg chg="add del mod modCrop">
          <ac:chgData name="Suha Siddiqui" userId="b3ba55c0fca7713b" providerId="LiveId" clId="{C6EC9AA7-EAF9-4E77-A5E3-1DC4EE97342D}" dt="2022-08-12T19:22:43.846" v="2725" actId="478"/>
          <ac:picMkLst>
            <pc:docMk/>
            <pc:sldMk cId="0" sldId="277"/>
            <ac:picMk id="2" creationId="{579E3C4F-064B-4D9F-EE55-D1C09121E686}"/>
          </ac:picMkLst>
        </pc:picChg>
        <pc:picChg chg="add del mod modCrop">
          <ac:chgData name="Suha Siddiqui" userId="b3ba55c0fca7713b" providerId="LiveId" clId="{C6EC9AA7-EAF9-4E77-A5E3-1DC4EE97342D}" dt="2022-08-12T19:26:09.776" v="2737" actId="478"/>
          <ac:picMkLst>
            <pc:docMk/>
            <pc:sldMk cId="0" sldId="277"/>
            <ac:picMk id="3" creationId="{403A22D9-CEC1-3358-8A31-2126F2076BF3}"/>
          </ac:picMkLst>
        </pc:picChg>
        <pc:picChg chg="add mod modCrop">
          <ac:chgData name="Suha Siddiqui" userId="b3ba55c0fca7713b" providerId="LiveId" clId="{C6EC9AA7-EAF9-4E77-A5E3-1DC4EE97342D}" dt="2022-08-15T11:04:15.129" v="2992" actId="1076"/>
          <ac:picMkLst>
            <pc:docMk/>
            <pc:sldMk cId="0" sldId="277"/>
            <ac:picMk id="4" creationId="{165231D8-6185-4233-A3F8-FC3A89FB53F5}"/>
          </ac:picMkLst>
        </pc:picChg>
      </pc:sldChg>
      <pc:sldChg chg="modAnim modNotesTx">
        <pc:chgData name="Suha Siddiqui" userId="b3ba55c0fca7713b" providerId="LiveId" clId="{C6EC9AA7-EAF9-4E77-A5E3-1DC4EE97342D}" dt="2022-08-11T06:44:48.021" v="2327"/>
        <pc:sldMkLst>
          <pc:docMk/>
          <pc:sldMk cId="0" sldId="282"/>
        </pc:sldMkLst>
      </pc:sldChg>
      <pc:sldChg chg="modSp mod modAnim modNotesTx">
        <pc:chgData name="Suha Siddiqui" userId="b3ba55c0fca7713b" providerId="LiveId" clId="{C6EC9AA7-EAF9-4E77-A5E3-1DC4EE97342D}" dt="2022-08-14T22:29:50.871" v="2991" actId="20577"/>
        <pc:sldMkLst>
          <pc:docMk/>
          <pc:sldMk cId="4092828260" sldId="297"/>
        </pc:sldMkLst>
        <pc:spChg chg="mod">
          <ac:chgData name="Suha Siddiqui" userId="b3ba55c0fca7713b" providerId="LiveId" clId="{C6EC9AA7-EAF9-4E77-A5E3-1DC4EE97342D}" dt="2022-08-14T22:29:50.871" v="2991" actId="20577"/>
          <ac:spMkLst>
            <pc:docMk/>
            <pc:sldMk cId="4092828260" sldId="297"/>
            <ac:spMk id="3" creationId="{3427E05A-6FD2-528B-6C8C-B5E7E11420E2}"/>
          </ac:spMkLst>
        </pc:spChg>
        <pc:picChg chg="mod">
          <ac:chgData name="Suha Siddiqui" userId="b3ba55c0fca7713b" providerId="LiveId" clId="{C6EC9AA7-EAF9-4E77-A5E3-1DC4EE97342D}" dt="2022-08-12T20:53:46.595" v="2948" actId="1076"/>
          <ac:picMkLst>
            <pc:docMk/>
            <pc:sldMk cId="4092828260" sldId="297"/>
            <ac:picMk id="5" creationId="{906066DC-8CF8-6392-CA98-929BAC0A0910}"/>
          </ac:picMkLst>
        </pc:picChg>
        <pc:picChg chg="mod">
          <ac:chgData name="Suha Siddiqui" userId="b3ba55c0fca7713b" providerId="LiveId" clId="{C6EC9AA7-EAF9-4E77-A5E3-1DC4EE97342D}" dt="2022-08-12T20:53:50.766" v="2950" actId="1076"/>
          <ac:picMkLst>
            <pc:docMk/>
            <pc:sldMk cId="4092828260" sldId="297"/>
            <ac:picMk id="6" creationId="{B357CC8E-9144-EF98-593B-22FB810B0E3D}"/>
          </ac:picMkLst>
        </pc:picChg>
        <pc:picChg chg="mod">
          <ac:chgData name="Suha Siddiqui" userId="b3ba55c0fca7713b" providerId="LiveId" clId="{C6EC9AA7-EAF9-4E77-A5E3-1DC4EE97342D}" dt="2022-08-12T20:53:43.634" v="2946" actId="1076"/>
          <ac:picMkLst>
            <pc:docMk/>
            <pc:sldMk cId="4092828260" sldId="297"/>
            <ac:picMk id="8" creationId="{6EBC568E-A69E-3131-1676-E34A2E8030D1}"/>
          </ac:picMkLst>
        </pc:picChg>
        <pc:picChg chg="mod">
          <ac:chgData name="Suha Siddiqui" userId="b3ba55c0fca7713b" providerId="LiveId" clId="{C6EC9AA7-EAF9-4E77-A5E3-1DC4EE97342D}" dt="2022-08-12T20:53:48.192" v="2949" actId="1076"/>
          <ac:picMkLst>
            <pc:docMk/>
            <pc:sldMk cId="4092828260" sldId="297"/>
            <ac:picMk id="2050" creationId="{41AA5FA7-E30D-DB32-A4D5-43785A5362F9}"/>
          </ac:picMkLst>
        </pc:picChg>
      </pc:sldChg>
      <pc:sldChg chg="del modNotesTx">
        <pc:chgData name="Suha Siddiqui" userId="b3ba55c0fca7713b" providerId="LiveId" clId="{C6EC9AA7-EAF9-4E77-A5E3-1DC4EE97342D}" dt="2022-08-12T18:53:47.965" v="2708" actId="47"/>
        <pc:sldMkLst>
          <pc:docMk/>
          <pc:sldMk cId="2897847001" sldId="298"/>
        </pc:sldMkLst>
      </pc:sldChg>
      <pc:sldChg chg="modSp mod modNotesTx">
        <pc:chgData name="Suha Siddiqui" userId="b3ba55c0fca7713b" providerId="LiveId" clId="{C6EC9AA7-EAF9-4E77-A5E3-1DC4EE97342D}" dt="2022-08-12T23:27:10.734" v="2956"/>
        <pc:sldMkLst>
          <pc:docMk/>
          <pc:sldMk cId="290511986" sldId="299"/>
        </pc:sldMkLst>
        <pc:spChg chg="mod">
          <ac:chgData name="Suha Siddiqui" userId="b3ba55c0fca7713b" providerId="LiveId" clId="{C6EC9AA7-EAF9-4E77-A5E3-1DC4EE97342D}" dt="2022-08-12T00:24:15.382" v="2641" actId="313"/>
          <ac:spMkLst>
            <pc:docMk/>
            <pc:sldMk cId="290511986" sldId="299"/>
            <ac:spMk id="3" creationId="{FAF8DF73-AD69-EA17-A76D-C1B268479866}"/>
          </ac:spMkLst>
        </pc:spChg>
      </pc:sldChg>
      <pc:sldChg chg="modSp mod modAnim modNotesTx">
        <pc:chgData name="Suha Siddiqui" userId="b3ba55c0fca7713b" providerId="LiveId" clId="{C6EC9AA7-EAF9-4E77-A5E3-1DC4EE97342D}" dt="2022-08-11T06:42:43.472" v="2324" actId="2710"/>
        <pc:sldMkLst>
          <pc:docMk/>
          <pc:sldMk cId="1793859915" sldId="300"/>
        </pc:sldMkLst>
        <pc:spChg chg="mod">
          <ac:chgData name="Suha Siddiqui" userId="b3ba55c0fca7713b" providerId="LiveId" clId="{C6EC9AA7-EAF9-4E77-A5E3-1DC4EE97342D}" dt="2022-08-11T06:41:48.650" v="2316" actId="1076"/>
          <ac:spMkLst>
            <pc:docMk/>
            <pc:sldMk cId="1793859915" sldId="300"/>
            <ac:spMk id="2" creationId="{C034392F-ABE0-8304-EF02-1FD845CD29FD}"/>
          </ac:spMkLst>
        </pc:spChg>
        <pc:spChg chg="mod">
          <ac:chgData name="Suha Siddiqui" userId="b3ba55c0fca7713b" providerId="LiveId" clId="{C6EC9AA7-EAF9-4E77-A5E3-1DC4EE97342D}" dt="2022-08-11T06:42:43.472" v="2324" actId="2710"/>
          <ac:spMkLst>
            <pc:docMk/>
            <pc:sldMk cId="1793859915" sldId="300"/>
            <ac:spMk id="3" creationId="{8BF22784-22E9-CD73-E408-831F999A6186}"/>
          </ac:spMkLst>
        </pc:spChg>
        <pc:spChg chg="mod">
          <ac:chgData name="Suha Siddiqui" userId="b3ba55c0fca7713b" providerId="LiveId" clId="{C6EC9AA7-EAF9-4E77-A5E3-1DC4EE97342D}" dt="2022-08-11T06:41:39.861" v="2313" actId="1076"/>
          <ac:spMkLst>
            <pc:docMk/>
            <pc:sldMk cId="1793859915" sldId="300"/>
            <ac:spMk id="4" creationId="{082DEF06-0DE0-96EA-3AE7-F9AA34A3CD07}"/>
          </ac:spMkLst>
        </pc:spChg>
        <pc:picChg chg="mod">
          <ac:chgData name="Suha Siddiqui" userId="b3ba55c0fca7713b" providerId="LiveId" clId="{C6EC9AA7-EAF9-4E77-A5E3-1DC4EE97342D}" dt="2022-08-11T06:42:15.343" v="2318" actId="1076"/>
          <ac:picMkLst>
            <pc:docMk/>
            <pc:sldMk cId="1793859915" sldId="300"/>
            <ac:picMk id="115" creationId="{72219776-63A6-0C4E-C9EC-E2E96BDAB29E}"/>
          </ac:picMkLst>
        </pc:picChg>
      </pc:sldChg>
      <pc:sldChg chg="modSp mod modAnim">
        <pc:chgData name="Suha Siddiqui" userId="b3ba55c0fca7713b" providerId="LiveId" clId="{C6EC9AA7-EAF9-4E77-A5E3-1DC4EE97342D}" dt="2022-08-12T00:26:38.013" v="2645" actId="14100"/>
        <pc:sldMkLst>
          <pc:docMk/>
          <pc:sldMk cId="4087574943" sldId="301"/>
        </pc:sldMkLst>
        <pc:spChg chg="mod">
          <ac:chgData name="Suha Siddiqui" userId="b3ba55c0fca7713b" providerId="LiveId" clId="{C6EC9AA7-EAF9-4E77-A5E3-1DC4EE97342D}" dt="2022-08-11T06:46:12.663" v="2328" actId="1076"/>
          <ac:spMkLst>
            <pc:docMk/>
            <pc:sldMk cId="4087574943" sldId="301"/>
            <ac:spMk id="4" creationId="{222F5D45-9C7D-2AE8-5D99-F92C58166599}"/>
          </ac:spMkLst>
        </pc:spChg>
        <pc:spChg chg="mod">
          <ac:chgData name="Suha Siddiqui" userId="b3ba55c0fca7713b" providerId="LiveId" clId="{C6EC9AA7-EAF9-4E77-A5E3-1DC4EE97342D}" dt="2022-08-12T00:26:38.013" v="2645" actId="14100"/>
          <ac:spMkLst>
            <pc:docMk/>
            <pc:sldMk cId="4087574943" sldId="301"/>
            <ac:spMk id="238" creationId="{D80E8976-99D8-1792-551D-7977B00B1D52}"/>
          </ac:spMkLst>
        </pc:spChg>
        <pc:cxnChg chg="mod">
          <ac:chgData name="Suha Siddiqui" userId="b3ba55c0fca7713b" providerId="LiveId" clId="{C6EC9AA7-EAF9-4E77-A5E3-1DC4EE97342D}" dt="2022-08-11T06:46:12.663" v="2328" actId="1076"/>
          <ac:cxnSpMkLst>
            <pc:docMk/>
            <pc:sldMk cId="4087574943" sldId="301"/>
            <ac:cxnSpMk id="20" creationId="{6059CB5A-EDB6-82B4-8FCB-CE90BECCA4F5}"/>
          </ac:cxnSpMkLst>
        </pc:cxnChg>
      </pc:sldChg>
      <pc:sldChg chg="modSp mod modAnim">
        <pc:chgData name="Suha Siddiqui" userId="b3ba55c0fca7713b" providerId="LiveId" clId="{C6EC9AA7-EAF9-4E77-A5E3-1DC4EE97342D}" dt="2022-08-12T00:28:35.558" v="2702" actId="20577"/>
        <pc:sldMkLst>
          <pc:docMk/>
          <pc:sldMk cId="1223632595" sldId="302"/>
        </pc:sldMkLst>
        <pc:spChg chg="mod">
          <ac:chgData name="Suha Siddiqui" userId="b3ba55c0fca7713b" providerId="LiveId" clId="{C6EC9AA7-EAF9-4E77-A5E3-1DC4EE97342D}" dt="2022-08-11T06:52:40.147" v="2365" actId="1076"/>
          <ac:spMkLst>
            <pc:docMk/>
            <pc:sldMk cId="1223632595" sldId="302"/>
            <ac:spMk id="5" creationId="{99F685B7-02D3-C99B-EA06-3E5472BCEC23}"/>
          </ac:spMkLst>
        </pc:spChg>
        <pc:spChg chg="mod">
          <ac:chgData name="Suha Siddiqui" userId="b3ba55c0fca7713b" providerId="LiveId" clId="{C6EC9AA7-EAF9-4E77-A5E3-1DC4EE97342D}" dt="2022-08-11T06:50:16.171" v="2352" actId="1076"/>
          <ac:spMkLst>
            <pc:docMk/>
            <pc:sldMk cId="1223632595" sldId="302"/>
            <ac:spMk id="20" creationId="{56F16F0C-DCE5-F663-11F0-5D3A4C3B95BB}"/>
          </ac:spMkLst>
        </pc:spChg>
        <pc:spChg chg="mod">
          <ac:chgData name="Suha Siddiqui" userId="b3ba55c0fca7713b" providerId="LiveId" clId="{C6EC9AA7-EAF9-4E77-A5E3-1DC4EE97342D}" dt="2022-08-12T00:28:25.693" v="2700" actId="20577"/>
          <ac:spMkLst>
            <pc:docMk/>
            <pc:sldMk cId="1223632595" sldId="302"/>
            <ac:spMk id="29" creationId="{52285F8E-B75A-F212-8D5F-C0E578745C82}"/>
          </ac:spMkLst>
        </pc:spChg>
        <pc:spChg chg="mod">
          <ac:chgData name="Suha Siddiqui" userId="b3ba55c0fca7713b" providerId="LiveId" clId="{C6EC9AA7-EAF9-4E77-A5E3-1DC4EE97342D}" dt="2022-08-11T23:54:42.756" v="2385" actId="6549"/>
          <ac:spMkLst>
            <pc:docMk/>
            <pc:sldMk cId="1223632595" sldId="302"/>
            <ac:spMk id="31" creationId="{079BECC9-D5DA-80B7-DC81-C9A61C247E0D}"/>
          </ac:spMkLst>
        </pc:spChg>
        <pc:spChg chg="mod">
          <ac:chgData name="Suha Siddiqui" userId="b3ba55c0fca7713b" providerId="LiveId" clId="{C6EC9AA7-EAF9-4E77-A5E3-1DC4EE97342D}" dt="2022-08-11T06:51:27.686" v="2361" actId="2711"/>
          <ac:spMkLst>
            <pc:docMk/>
            <pc:sldMk cId="1223632595" sldId="302"/>
            <ac:spMk id="36" creationId="{C698E970-1D7F-AA88-23CA-177C34084A82}"/>
          </ac:spMkLst>
        </pc:spChg>
        <pc:spChg chg="mod">
          <ac:chgData name="Suha Siddiqui" userId="b3ba55c0fca7713b" providerId="LiveId" clId="{C6EC9AA7-EAF9-4E77-A5E3-1DC4EE97342D}" dt="2022-08-11T06:51:39.692" v="2362" actId="2711"/>
          <ac:spMkLst>
            <pc:docMk/>
            <pc:sldMk cId="1223632595" sldId="302"/>
            <ac:spMk id="37" creationId="{CC8CD038-B3B2-7AF2-5C83-D06EF159EB46}"/>
          </ac:spMkLst>
        </pc:spChg>
        <pc:spChg chg="mod">
          <ac:chgData name="Suha Siddiqui" userId="b3ba55c0fca7713b" providerId="LiveId" clId="{C6EC9AA7-EAF9-4E77-A5E3-1DC4EE97342D}" dt="2022-08-11T06:52:12.320" v="2363" actId="2711"/>
          <ac:spMkLst>
            <pc:docMk/>
            <pc:sldMk cId="1223632595" sldId="302"/>
            <ac:spMk id="38" creationId="{8A228F93-FF2A-97EB-2AF4-10149BA26AD3}"/>
          </ac:spMkLst>
        </pc:spChg>
        <pc:spChg chg="mod">
          <ac:chgData name="Suha Siddiqui" userId="b3ba55c0fca7713b" providerId="LiveId" clId="{C6EC9AA7-EAF9-4E77-A5E3-1DC4EE97342D}" dt="2022-08-12T00:28:35.558" v="2702" actId="20577"/>
          <ac:spMkLst>
            <pc:docMk/>
            <pc:sldMk cId="1223632595" sldId="302"/>
            <ac:spMk id="45" creationId="{9A987530-07BD-6326-BD0A-0B6A71E76EFF}"/>
          </ac:spMkLst>
        </pc:spChg>
        <pc:spChg chg="mod">
          <ac:chgData name="Suha Siddiqui" userId="b3ba55c0fca7713b" providerId="LiveId" clId="{C6EC9AA7-EAF9-4E77-A5E3-1DC4EE97342D}" dt="2022-08-12T00:26:44.742" v="2646"/>
          <ac:spMkLst>
            <pc:docMk/>
            <pc:sldMk cId="1223632595" sldId="302"/>
            <ac:spMk id="93" creationId="{E4295892-179C-166C-EFDF-F57AF80C7AB8}"/>
          </ac:spMkLst>
        </pc:spChg>
      </pc:sldChg>
      <pc:sldChg chg="modSp mod ord modNotesTx">
        <pc:chgData name="Suha Siddiqui" userId="b3ba55c0fca7713b" providerId="LiveId" clId="{C6EC9AA7-EAF9-4E77-A5E3-1DC4EE97342D}" dt="2022-08-11T06:54:28.445" v="2381" actId="1076"/>
        <pc:sldMkLst>
          <pc:docMk/>
          <pc:sldMk cId="1727556871" sldId="303"/>
        </pc:sldMkLst>
        <pc:spChg chg="mod">
          <ac:chgData name="Suha Siddiqui" userId="b3ba55c0fca7713b" providerId="LiveId" clId="{C6EC9AA7-EAF9-4E77-A5E3-1DC4EE97342D}" dt="2022-08-11T06:54:17.076" v="2378" actId="1076"/>
          <ac:spMkLst>
            <pc:docMk/>
            <pc:sldMk cId="1727556871" sldId="303"/>
            <ac:spMk id="16" creationId="{D17246B6-A907-7CA0-3595-1D7E1DFA7B9F}"/>
          </ac:spMkLst>
        </pc:spChg>
        <pc:spChg chg="mod">
          <ac:chgData name="Suha Siddiqui" userId="b3ba55c0fca7713b" providerId="LiveId" clId="{C6EC9AA7-EAF9-4E77-A5E3-1DC4EE97342D}" dt="2022-08-11T06:01:30.899" v="1139" actId="1076"/>
          <ac:spMkLst>
            <pc:docMk/>
            <pc:sldMk cId="1727556871" sldId="303"/>
            <ac:spMk id="18" creationId="{807A3CCB-3275-2982-EE6A-5B2B30BC93DC}"/>
          </ac:spMkLst>
        </pc:spChg>
        <pc:picChg chg="mod">
          <ac:chgData name="Suha Siddiqui" userId="b3ba55c0fca7713b" providerId="LiveId" clId="{C6EC9AA7-EAF9-4E77-A5E3-1DC4EE97342D}" dt="2022-08-11T06:54:19.942" v="2379" actId="1076"/>
          <ac:picMkLst>
            <pc:docMk/>
            <pc:sldMk cId="1727556871" sldId="303"/>
            <ac:picMk id="6" creationId="{AD216217-298E-B873-8F50-7726FB37EB15}"/>
          </ac:picMkLst>
        </pc:picChg>
        <pc:picChg chg="mod">
          <ac:chgData name="Suha Siddiqui" userId="b3ba55c0fca7713b" providerId="LiveId" clId="{C6EC9AA7-EAF9-4E77-A5E3-1DC4EE97342D}" dt="2022-08-11T06:54:28.445" v="2381" actId="1076"/>
          <ac:picMkLst>
            <pc:docMk/>
            <pc:sldMk cId="1727556871" sldId="303"/>
            <ac:picMk id="8" creationId="{62F3DB79-7B1A-9760-EACB-81179AC85B1E}"/>
          </ac:picMkLst>
        </pc:picChg>
        <pc:picChg chg="mod">
          <ac:chgData name="Suha Siddiqui" userId="b3ba55c0fca7713b" providerId="LiveId" clId="{C6EC9AA7-EAF9-4E77-A5E3-1DC4EE97342D}" dt="2022-08-11T06:54:14.354" v="2377" actId="1076"/>
          <ac:picMkLst>
            <pc:docMk/>
            <pc:sldMk cId="1727556871" sldId="303"/>
            <ac:picMk id="9" creationId="{801711CD-B46F-E479-53E1-CF6E5ACE4CC9}"/>
          </ac:picMkLst>
        </pc:picChg>
        <pc:picChg chg="mod">
          <ac:chgData name="Suha Siddiqui" userId="b3ba55c0fca7713b" providerId="LiveId" clId="{C6EC9AA7-EAF9-4E77-A5E3-1DC4EE97342D}" dt="2022-08-11T06:01:40.506" v="1141" actId="1076"/>
          <ac:picMkLst>
            <pc:docMk/>
            <pc:sldMk cId="1727556871" sldId="303"/>
            <ac:picMk id="10" creationId="{AD3C7CC4-EF69-DED5-EA96-5F4B6B391A10}"/>
          </ac:picMkLst>
        </pc:picChg>
        <pc:picChg chg="mod">
          <ac:chgData name="Suha Siddiqui" userId="b3ba55c0fca7713b" providerId="LiveId" clId="{C6EC9AA7-EAF9-4E77-A5E3-1DC4EE97342D}" dt="2022-08-11T06:01:22.088" v="1137" actId="14100"/>
          <ac:picMkLst>
            <pc:docMk/>
            <pc:sldMk cId="1727556871" sldId="303"/>
            <ac:picMk id="11" creationId="{5D01714F-D9C1-69EE-72A9-BB9806387D2D}"/>
          </ac:picMkLst>
        </pc:picChg>
        <pc:picChg chg="mod">
          <ac:chgData name="Suha Siddiqui" userId="b3ba55c0fca7713b" providerId="LiveId" clId="{C6EC9AA7-EAF9-4E77-A5E3-1DC4EE97342D}" dt="2022-08-11T06:01:25.687" v="1138" actId="14100"/>
          <ac:picMkLst>
            <pc:docMk/>
            <pc:sldMk cId="1727556871" sldId="303"/>
            <ac:picMk id="12" creationId="{BA3530DB-9384-104C-3176-A134CB50055B}"/>
          </ac:picMkLst>
        </pc:picChg>
      </pc:sldChg>
      <pc:sldChg chg="modSp modAnim modNotesTx">
        <pc:chgData name="Suha Siddiqui" userId="b3ba55c0fca7713b" providerId="LiveId" clId="{C6EC9AA7-EAF9-4E77-A5E3-1DC4EE97342D}" dt="2022-08-11T06:53:40.595" v="2372"/>
        <pc:sldMkLst>
          <pc:docMk/>
          <pc:sldMk cId="4234420302" sldId="304"/>
        </pc:sldMkLst>
        <pc:spChg chg="mod">
          <ac:chgData name="Suha Siddiqui" userId="b3ba55c0fca7713b" providerId="LiveId" clId="{C6EC9AA7-EAF9-4E77-A5E3-1DC4EE97342D}" dt="2022-08-11T06:53:27.131" v="2370" actId="1076"/>
          <ac:spMkLst>
            <pc:docMk/>
            <pc:sldMk cId="4234420302" sldId="304"/>
            <ac:spMk id="8" creationId="{AD758449-EAFF-4959-736C-607D91F95FB6}"/>
          </ac:spMkLst>
        </pc:spChg>
      </pc:sldChg>
      <pc:sldChg chg="modNotesTx">
        <pc:chgData name="Suha Siddiqui" userId="b3ba55c0fca7713b" providerId="LiveId" clId="{C6EC9AA7-EAF9-4E77-A5E3-1DC4EE97342D}" dt="2022-08-11T06:15:32.245" v="1430" actId="20577"/>
        <pc:sldMkLst>
          <pc:docMk/>
          <pc:sldMk cId="3781505080" sldId="309"/>
        </pc:sldMkLst>
      </pc:sldChg>
      <pc:sldChg chg="modNotesTx">
        <pc:chgData name="Suha Siddiqui" userId="b3ba55c0fca7713b" providerId="LiveId" clId="{C6EC9AA7-EAF9-4E77-A5E3-1DC4EE97342D}" dt="2022-08-11T06:36:22.327" v="1853" actId="20577"/>
        <pc:sldMkLst>
          <pc:docMk/>
          <pc:sldMk cId="2766098140" sldId="310"/>
        </pc:sldMkLst>
      </pc:sldChg>
      <pc:sldChg chg="addSp delSp modSp mod modAnim modNotesTx">
        <pc:chgData name="Suha Siddiqui" userId="b3ba55c0fca7713b" providerId="LiveId" clId="{C6EC9AA7-EAF9-4E77-A5E3-1DC4EE97342D}" dt="2022-08-12T00:06:12.108" v="2632" actId="20577"/>
        <pc:sldMkLst>
          <pc:docMk/>
          <pc:sldMk cId="2877898210" sldId="311"/>
        </pc:sldMkLst>
        <pc:spChg chg="add del mod">
          <ac:chgData name="Suha Siddiqui" userId="b3ba55c0fca7713b" providerId="LiveId" clId="{C6EC9AA7-EAF9-4E77-A5E3-1DC4EE97342D}" dt="2022-08-12T00:01:23.161" v="2444"/>
          <ac:spMkLst>
            <pc:docMk/>
            <pc:sldMk cId="2877898210" sldId="311"/>
            <ac:spMk id="4" creationId="{0518CEBE-4E6E-E1DC-B335-932D43928F91}"/>
          </ac:spMkLst>
        </pc:spChg>
        <pc:spChg chg="add mod">
          <ac:chgData name="Suha Siddiqui" userId="b3ba55c0fca7713b" providerId="LiveId" clId="{C6EC9AA7-EAF9-4E77-A5E3-1DC4EE97342D}" dt="2022-08-12T00:04:48.600" v="2558" actId="1076"/>
          <ac:spMkLst>
            <pc:docMk/>
            <pc:sldMk cId="2877898210" sldId="311"/>
            <ac:spMk id="7" creationId="{F967A981-7360-1E8C-B68C-2B1F3EF0EDAE}"/>
          </ac:spMkLst>
        </pc:spChg>
        <pc:spChg chg="add mod">
          <ac:chgData name="Suha Siddiqui" userId="b3ba55c0fca7713b" providerId="LiveId" clId="{C6EC9AA7-EAF9-4E77-A5E3-1DC4EE97342D}" dt="2022-08-12T00:05:11.791" v="2563" actId="14100"/>
          <ac:spMkLst>
            <pc:docMk/>
            <pc:sldMk cId="2877898210" sldId="311"/>
            <ac:spMk id="9" creationId="{97B215E8-1637-98F5-D3E8-6C58725C5231}"/>
          </ac:spMkLst>
        </pc:spChg>
        <pc:spChg chg="add mod">
          <ac:chgData name="Suha Siddiqui" userId="b3ba55c0fca7713b" providerId="LiveId" clId="{C6EC9AA7-EAF9-4E77-A5E3-1DC4EE97342D}" dt="2022-08-12T00:06:12.108" v="2632" actId="20577"/>
          <ac:spMkLst>
            <pc:docMk/>
            <pc:sldMk cId="2877898210" sldId="311"/>
            <ac:spMk id="10" creationId="{3372F143-3218-0C2D-1E0D-7C3315B33879}"/>
          </ac:spMkLst>
        </pc:spChg>
        <pc:picChg chg="add del mod">
          <ac:chgData name="Suha Siddiqui" userId="b3ba55c0fca7713b" providerId="LiveId" clId="{C6EC9AA7-EAF9-4E77-A5E3-1DC4EE97342D}" dt="2022-08-12T00:01:35.554" v="2450"/>
          <ac:picMkLst>
            <pc:docMk/>
            <pc:sldMk cId="2877898210" sldId="311"/>
            <ac:picMk id="6" creationId="{03B6D88C-0E4C-0B88-3376-7DF4670F45C9}"/>
          </ac:picMkLst>
        </pc:picChg>
        <pc:picChg chg="mod">
          <ac:chgData name="Suha Siddiqui" userId="b3ba55c0fca7713b" providerId="LiveId" clId="{C6EC9AA7-EAF9-4E77-A5E3-1DC4EE97342D}" dt="2022-08-12T00:05:15.650" v="2564" actId="1076"/>
          <ac:picMkLst>
            <pc:docMk/>
            <pc:sldMk cId="2877898210" sldId="311"/>
            <ac:picMk id="11" creationId="{BD19560A-B88D-781F-2DB9-3AFEB5A0B69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spcBef>
                <a:spcPts val="0"/>
              </a:spcBef>
              <a:spcAft>
                <a:spcPts val="0"/>
              </a:spcAft>
              <a:buNone/>
            </a:pPr>
            <a:r>
              <a:rPr lang="en-US" sz="1800" b="0" i="0" u="none" strike="noStrike">
                <a:solidFill>
                  <a:srgbClr val="000000"/>
                </a:solidFill>
                <a:effectLst/>
                <a:latin typeface="Arial" panose="020B0604020202020204" pitchFamily="34" charset="0"/>
              </a:rPr>
              <a:t>Hello everyone my name is </a:t>
            </a:r>
            <a:r>
              <a:rPr lang="en-US" sz="1800" b="0" i="0" u="none" strike="noStrike" err="1">
                <a:solidFill>
                  <a:srgbClr val="000000"/>
                </a:solidFill>
                <a:effectLst/>
                <a:latin typeface="Arial" panose="020B0604020202020204" pitchFamily="34" charset="0"/>
              </a:rPr>
              <a:t>suha</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siddiqui</a:t>
            </a:r>
            <a:r>
              <a:rPr lang="en-US" sz="1800" b="0" i="0" u="none" strike="noStrike">
                <a:solidFill>
                  <a:srgbClr val="000000"/>
                </a:solidFill>
                <a:effectLst/>
                <a:latin typeface="Arial" panose="020B0604020202020204" pitchFamily="34" charset="0"/>
              </a:rPr>
              <a:t> and I was a USRA researcher this summer in the EXINES lab @york. You can scan the QR code above to get into contact and know more about me. and today </a:t>
            </a:r>
            <a:r>
              <a:rPr lang="en-US" sz="1800" b="0" i="0" u="none" strike="noStrike" err="1">
                <a:solidFill>
                  <a:srgbClr val="000000"/>
                </a:solidFill>
                <a:effectLst/>
                <a:latin typeface="Arial" panose="020B0604020202020204" pitchFamily="34" charset="0"/>
              </a:rPr>
              <a:t>i</a:t>
            </a:r>
            <a:r>
              <a:rPr lang="en-US" sz="1800" b="0" i="0" u="none" strike="noStrike">
                <a:solidFill>
                  <a:srgbClr val="000000"/>
                </a:solidFill>
                <a:effectLst/>
                <a:latin typeface="Arial" panose="020B0604020202020204" pitchFamily="34" charset="0"/>
              </a:rPr>
              <a:t> will be introducing to you my research project, expertise aware content customization</a:t>
            </a:r>
            <a:br>
              <a:rPr lang="en-US"/>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Arial" panose="020B0604020202020204" pitchFamily="34" charset="0"/>
              </a:rPr>
              <a:t>This is our ML process where it is fed beginner and advance tutorials using a python library called text stat to calculate readability scores. The tutorials scores are used to train the machine learning model. We use cross validation to evaluate results of the trained machine learning model. With the best cross validation score we can label the </a:t>
            </a:r>
            <a:r>
              <a:rPr lang="en-US" sz="1800" b="0" i="0" u="none" strike="noStrike" err="1">
                <a:solidFill>
                  <a:srgbClr val="000000"/>
                </a:solidFill>
                <a:effectLst/>
                <a:latin typeface="Arial" panose="020B0604020202020204" pitchFamily="34" charset="0"/>
              </a:rPr>
              <a:t>api</a:t>
            </a:r>
            <a:r>
              <a:rPr lang="en-US" sz="1800" b="0" i="0" u="none" strike="noStrike">
                <a:solidFill>
                  <a:srgbClr val="000000"/>
                </a:solidFill>
                <a:effectLst/>
                <a:latin typeface="Arial" panose="020B0604020202020204" pitchFamily="34" charset="0"/>
              </a:rPr>
              <a:t> documentation as different levels</a:t>
            </a:r>
            <a:endParaRPr lang="en-US" b="0">
              <a:effectLst/>
            </a:endParaRPr>
          </a:p>
          <a:p>
            <a:br>
              <a:rPr lang="en-US"/>
            </a:br>
            <a:endParaRPr lang="en-CA"/>
          </a:p>
        </p:txBody>
      </p:sp>
    </p:spTree>
    <p:extLst>
      <p:ext uri="{BB962C8B-B14F-4D97-AF65-F5344CB8AC3E}">
        <p14:creationId xmlns:p14="http://schemas.microsoft.com/office/powerpoint/2010/main" val="3454755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as mentioned earlier we has to perform cross validation and found that logistic regression returned the best results out of all tested machine learning models. We conducted </a:t>
            </a:r>
            <a:r>
              <a:rPr lang="en-US" sz="1800" b="0" i="0" u="none" strike="noStrike" dirty="0" err="1">
                <a:solidFill>
                  <a:srgbClr val="000000"/>
                </a:solidFill>
                <a:effectLst/>
                <a:latin typeface="Arial" panose="020B0604020202020204" pitchFamily="34" charset="0"/>
              </a:rPr>
              <a:t>undersampling</a:t>
            </a:r>
            <a:r>
              <a:rPr lang="en-US" sz="1800" b="0" i="0" u="none" strike="noStrike" dirty="0">
                <a:solidFill>
                  <a:srgbClr val="000000"/>
                </a:solidFill>
                <a:effectLst/>
                <a:latin typeface="Arial" panose="020B0604020202020204" pitchFamily="34" charset="0"/>
              </a:rPr>
              <a:t> on the training data set which was taken from the TF tutorials which were predetermined as beginner or advanced. </a:t>
            </a:r>
          </a:p>
          <a:p>
            <a:pPr rtl="0">
              <a:spcBef>
                <a:spcPts val="0"/>
              </a:spcBef>
              <a:spcAft>
                <a:spcPts val="0"/>
              </a:spcAft>
            </a:pPr>
            <a:r>
              <a:rPr lang="en-US" sz="1800" b="0" i="0" u="none" strike="noStrike" dirty="0">
                <a:solidFill>
                  <a:srgbClr val="000000"/>
                </a:solidFill>
                <a:effectLst/>
                <a:latin typeface="Arial" panose="020B0604020202020204" pitchFamily="34" charset="0"/>
              </a:rPr>
              <a:t>And we used </a:t>
            </a:r>
            <a:r>
              <a:rPr lang="en-US" sz="1800" b="0" i="0" u="none" strike="noStrike" dirty="0" err="1">
                <a:solidFill>
                  <a:srgbClr val="000000"/>
                </a:solidFill>
                <a:effectLst/>
                <a:latin typeface="Arial" panose="020B0604020202020204" pitchFamily="34" charset="0"/>
              </a:rPr>
              <a:t>bernoulli</a:t>
            </a:r>
            <a:r>
              <a:rPr lang="en-US" sz="1800" b="0" i="0" u="none" strike="noStrike" dirty="0">
                <a:solidFill>
                  <a:srgbClr val="000000"/>
                </a:solidFill>
                <a:effectLst/>
                <a:latin typeface="Arial" panose="020B0604020202020204" pitchFamily="34" charset="0"/>
              </a:rPr>
              <a:t> naive bayes to validate our predictions because of the recall score on the logistic regression. </a:t>
            </a:r>
            <a:endParaRPr lang="en-CA" dirty="0"/>
          </a:p>
        </p:txBody>
      </p:sp>
    </p:spTree>
    <p:extLst>
      <p:ext uri="{BB962C8B-B14F-4D97-AF65-F5344CB8AC3E}">
        <p14:creationId xmlns:p14="http://schemas.microsoft.com/office/powerpoint/2010/main" val="2041460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17500" rtl="0">
              <a:spcBef>
                <a:spcPts val="0"/>
              </a:spcBef>
              <a:spcAft>
                <a:spcPts val="0"/>
              </a:spcAft>
            </a:pPr>
            <a:r>
              <a:rPr lang="en-US" sz="1800" b="0" i="0" u="none" strike="noStrike" dirty="0">
                <a:solidFill>
                  <a:srgbClr val="000000"/>
                </a:solidFill>
                <a:effectLst/>
                <a:latin typeface="Arial" panose="020B0604020202020204" pitchFamily="34" charset="0"/>
              </a:rPr>
              <a:t>We determined the range of expertise level using k means clustering on classified </a:t>
            </a:r>
            <a:r>
              <a:rPr lang="en-US" sz="1800" b="0" i="0" u="none" strike="noStrike" dirty="0" err="1">
                <a:solidFill>
                  <a:srgbClr val="000000"/>
                </a:solidFill>
                <a:effectLst/>
                <a:latin typeface="Arial" panose="020B0604020202020204" pitchFamily="34" charset="0"/>
              </a:rPr>
              <a:t>api</a:t>
            </a:r>
            <a:r>
              <a:rPr lang="en-US" sz="1800" b="0" i="0" u="none" strike="noStrike" dirty="0">
                <a:solidFill>
                  <a:srgbClr val="000000"/>
                </a:solidFill>
                <a:effectLst/>
                <a:latin typeface="Arial" panose="020B0604020202020204" pitchFamily="34" charset="0"/>
              </a:rPr>
              <a:t> documentations. </a:t>
            </a:r>
          </a:p>
          <a:p>
            <a:pPr marL="457200" indent="-317500" rtl="0">
              <a:spcBef>
                <a:spcPts val="0"/>
              </a:spcBef>
              <a:spcAft>
                <a:spcPts val="0"/>
              </a:spcAft>
            </a:pPr>
            <a:r>
              <a:rPr lang="en-US" sz="1800" b="0" i="0" u="none" strike="noStrike" dirty="0">
                <a:solidFill>
                  <a:srgbClr val="000000"/>
                </a:solidFill>
                <a:effectLst/>
                <a:latin typeface="Arial" panose="020B0604020202020204" pitchFamily="34" charset="0"/>
              </a:rPr>
              <a:t>We tested with k=2 and k=3, k representing the number of levels using Flesch Reading Ease, Flesch-Kincaid Grade, and Gunning Fog Index (we produced 6 graphs). Here is an example portraying Flesch Reading Ease vs Gunning Fog Index. When k=2 you can see a big blob and a red blob containing a small group of outliers. </a:t>
            </a:r>
          </a:p>
          <a:p>
            <a:pPr marL="457200" indent="-317500" rtl="0">
              <a:spcBef>
                <a:spcPts val="0"/>
              </a:spcBef>
              <a:spcAft>
                <a:spcPts val="0"/>
              </a:spcAft>
            </a:pPr>
            <a:r>
              <a:rPr lang="en-US" sz="1800" b="0" i="0" u="none" strike="noStrike" dirty="0">
                <a:solidFill>
                  <a:srgbClr val="000000"/>
                </a:solidFill>
                <a:effectLst/>
                <a:latin typeface="Arial" panose="020B0604020202020204" pitchFamily="34" charset="0"/>
              </a:rPr>
              <a:t>But when k=3 there are two distinct groups around the big group with yellow and green and the same small group of outlier in red. </a:t>
            </a:r>
          </a:p>
          <a:p>
            <a:pPr marL="457200" indent="-317500" rtl="0">
              <a:spcBef>
                <a:spcPts val="0"/>
              </a:spcBef>
              <a:spcAft>
                <a:spcPts val="0"/>
              </a:spcAft>
            </a:pPr>
            <a:r>
              <a:rPr lang="en-US" sz="1800" b="0" i="0" u="none" strike="noStrike" dirty="0">
                <a:solidFill>
                  <a:srgbClr val="000000"/>
                </a:solidFill>
                <a:effectLst/>
                <a:latin typeface="Arial" panose="020B0604020202020204" pitchFamily="34" charset="0"/>
              </a:rPr>
              <a:t>Given the proximity of the clusters, it suggests that there is a beginner and mixed group. </a:t>
            </a:r>
          </a:p>
          <a:p>
            <a:pPr marL="457200" indent="-317500" rtl="0">
              <a:spcBef>
                <a:spcPts val="0"/>
              </a:spcBef>
              <a:spcAft>
                <a:spcPts val="0"/>
              </a:spcAft>
            </a:pPr>
            <a:endParaRPr lang="en-US" sz="1800" b="0" i="0" u="none" strike="noStrike" dirty="0">
              <a:solidFill>
                <a:srgbClr val="000000"/>
              </a:solidFill>
              <a:effectLst/>
              <a:latin typeface="Arial" panose="020B0604020202020204" pitchFamily="34" charset="0"/>
            </a:endParaRPr>
          </a:p>
          <a:p>
            <a:pPr marL="457200" indent="-317500" rtl="0">
              <a:spcBef>
                <a:spcPts val="0"/>
              </a:spcBef>
              <a:spcAft>
                <a:spcPts val="0"/>
              </a:spcAft>
            </a:pPr>
            <a:endParaRPr lang="en-US" sz="1800" b="0" i="0" u="none" strike="noStrike" dirty="0">
              <a:solidFill>
                <a:srgbClr val="000000"/>
              </a:solidFill>
              <a:effectLst/>
              <a:latin typeface="Arial" panose="020B0604020202020204" pitchFamily="34" charset="0"/>
            </a:endParaRPr>
          </a:p>
          <a:p>
            <a:pPr marL="139700" indent="0" rtl="0">
              <a:spcBef>
                <a:spcPts val="0"/>
              </a:spcBef>
              <a:spcAft>
                <a:spcPts val="0"/>
              </a:spcAft>
              <a:buNone/>
            </a:pPr>
            <a:endParaRPr lang="en-US" b="0" dirty="0">
              <a:effectLst/>
            </a:endParaRPr>
          </a:p>
          <a:p>
            <a:pPr marL="139700" indent="0">
              <a:buNone/>
            </a:pPr>
            <a:endParaRPr lang="en-CA" dirty="0"/>
          </a:p>
        </p:txBody>
      </p:sp>
    </p:spTree>
    <p:extLst>
      <p:ext uri="{BB962C8B-B14F-4D97-AF65-F5344CB8AC3E}">
        <p14:creationId xmlns:p14="http://schemas.microsoft.com/office/powerpoint/2010/main" val="3367424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Based on the previous charts, you may have noticed that there were more beginners than advanced </a:t>
            </a:r>
            <a:r>
              <a:rPr lang="en-US" sz="1800" b="0" i="0" u="none" strike="noStrike" dirty="0" err="1">
                <a:solidFill>
                  <a:srgbClr val="000000"/>
                </a:solidFill>
                <a:effectLst/>
                <a:latin typeface="Arial" panose="020B0604020202020204" pitchFamily="34" charset="0"/>
              </a:rPr>
              <a:t>api</a:t>
            </a:r>
            <a:r>
              <a:rPr lang="en-US" sz="1800" b="0" i="0" u="none" strike="noStrike" dirty="0">
                <a:solidFill>
                  <a:srgbClr val="000000"/>
                </a:solidFill>
                <a:effectLst/>
                <a:latin typeface="Arial" panose="020B0604020202020204" pitchFamily="34" charset="0"/>
              </a:rPr>
              <a:t> documentations, which sort of contradicts the concept of “</a:t>
            </a:r>
            <a:r>
              <a:rPr lang="en-US" sz="1800" b="0" i="0" u="none" strike="noStrike" dirty="0" err="1">
                <a:solidFill>
                  <a:srgbClr val="000000"/>
                </a:solidFill>
                <a:effectLst/>
                <a:latin typeface="Arial" panose="020B0604020202020204" pitchFamily="34" charset="0"/>
              </a:rPr>
              <a:t>readibility</a:t>
            </a:r>
            <a:r>
              <a:rPr lang="en-US" sz="1800" b="0" i="0" u="none" strike="noStrike" dirty="0">
                <a:solidFill>
                  <a:srgbClr val="000000"/>
                </a:solidFill>
                <a:effectLst/>
                <a:latin typeface="Arial" panose="020B0604020202020204" pitchFamily="34" charset="0"/>
              </a:rPr>
              <a:t>” improving understanding. We collected data on the specific </a:t>
            </a:r>
            <a:r>
              <a:rPr lang="en-US" sz="1800" b="0" i="0" u="none" strike="noStrike" dirty="0" err="1">
                <a:solidFill>
                  <a:srgbClr val="000000"/>
                </a:solidFill>
                <a:effectLst/>
                <a:latin typeface="Arial" panose="020B0604020202020204" pitchFamily="34" charset="0"/>
              </a:rPr>
              <a:t>apis</a:t>
            </a:r>
            <a:r>
              <a:rPr lang="en-US" sz="1800" b="0" i="0" u="none" strike="noStrike" dirty="0">
                <a:solidFill>
                  <a:srgbClr val="000000"/>
                </a:solidFill>
                <a:effectLst/>
                <a:latin typeface="Arial" panose="020B0604020202020204" pitchFamily="34" charset="0"/>
              </a:rPr>
              <a:t> which had questions and compared it with </a:t>
            </a:r>
            <a:r>
              <a:rPr lang="en-US" sz="1800" b="0" i="0" u="none" strike="noStrike" dirty="0" err="1">
                <a:solidFill>
                  <a:srgbClr val="000000"/>
                </a:solidFill>
                <a:effectLst/>
                <a:latin typeface="Arial" panose="020B0604020202020204" pitchFamily="34" charset="0"/>
              </a:rPr>
              <a:t>api</a:t>
            </a:r>
            <a:r>
              <a:rPr lang="en-US" sz="1800" b="0" i="0" u="none" strike="noStrike" dirty="0">
                <a:solidFill>
                  <a:srgbClr val="000000"/>
                </a:solidFill>
                <a:effectLst/>
                <a:latin typeface="Arial" panose="020B0604020202020204" pitchFamily="34" charset="0"/>
              </a:rPr>
              <a:t> level, we found there were more questions on beginner level </a:t>
            </a:r>
            <a:r>
              <a:rPr lang="en-US" sz="1800" b="0" i="0" u="none" strike="noStrike" dirty="0" err="1">
                <a:solidFill>
                  <a:srgbClr val="000000"/>
                </a:solidFill>
                <a:effectLst/>
                <a:latin typeface="Arial" panose="020B0604020202020204" pitchFamily="34" charset="0"/>
              </a:rPr>
              <a:t>apis</a:t>
            </a:r>
            <a:r>
              <a:rPr lang="en-US" sz="1800" b="0" i="0" u="none" strike="noStrike" dirty="0">
                <a:solidFill>
                  <a:srgbClr val="000000"/>
                </a:solidFill>
                <a:effectLst/>
                <a:latin typeface="Arial" panose="020B0604020202020204" pitchFamily="34" charset="0"/>
              </a:rPr>
              <a:t>, which proves that regardless of expertise level text simplification is necessary with the addition of external resources</a:t>
            </a:r>
            <a:endParaRPr lang="en-CA" dirty="0"/>
          </a:p>
        </p:txBody>
      </p:sp>
    </p:spTree>
    <p:extLst>
      <p:ext uri="{BB962C8B-B14F-4D97-AF65-F5344CB8AC3E}">
        <p14:creationId xmlns:p14="http://schemas.microsoft.com/office/powerpoint/2010/main" val="1827435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Now, Text simplification is a major part of this project. EASSE (Easier Automatic Sentence Simplification Evaluation) and ACCESS (</a:t>
            </a:r>
            <a:r>
              <a:rPr lang="en-US" sz="1800" b="0" i="0" u="none" strike="noStrike" dirty="0" err="1">
                <a:solidFill>
                  <a:srgbClr val="000000"/>
                </a:solidFill>
                <a:effectLst/>
                <a:latin typeface="Arial" panose="020B0604020202020204" pitchFamily="34" charset="0"/>
              </a:rPr>
              <a:t>AudienCe-CEntric</a:t>
            </a:r>
            <a:r>
              <a:rPr lang="en-US" sz="1800" b="0" i="0" u="none" strike="noStrike" dirty="0">
                <a:solidFill>
                  <a:srgbClr val="000000"/>
                </a:solidFill>
                <a:effectLst/>
                <a:latin typeface="Arial" panose="020B0604020202020204" pitchFamily="34" charset="0"/>
              </a:rPr>
              <a:t> Sentence Simplification) are tools which can take text and simplify the </a:t>
            </a:r>
            <a:r>
              <a:rPr lang="en-US" sz="1800" b="0" i="0" u="none" strike="noStrike" dirty="0" err="1">
                <a:solidFill>
                  <a:srgbClr val="000000"/>
                </a:solidFill>
                <a:effectLst/>
                <a:latin typeface="Arial" panose="020B0604020202020204" pitchFamily="34" charset="0"/>
              </a:rPr>
              <a:t>api</a:t>
            </a:r>
            <a:r>
              <a:rPr lang="en-US" sz="1800" b="0" i="0" u="none" strike="noStrike" dirty="0">
                <a:solidFill>
                  <a:srgbClr val="000000"/>
                </a:solidFill>
                <a:effectLst/>
                <a:latin typeface="Arial" panose="020B0604020202020204" pitchFamily="34" charset="0"/>
              </a:rPr>
              <a:t> documentation down in terms of specialized or complex terminology used. Simplifications can come down to be at the sixth grade level. Tested on the </a:t>
            </a:r>
            <a:r>
              <a:rPr lang="en-US" sz="1800" b="0" i="0" u="none" strike="noStrike" dirty="0" err="1">
                <a:solidFill>
                  <a:srgbClr val="000000"/>
                </a:solidFill>
                <a:effectLst/>
                <a:latin typeface="Arial" panose="020B0604020202020204" pitchFamily="34" charset="0"/>
              </a:rPr>
              <a:t>flesch</a:t>
            </a:r>
            <a:r>
              <a:rPr lang="en-US" sz="1800" b="0" i="0" u="none" strike="noStrike" dirty="0">
                <a:solidFill>
                  <a:srgbClr val="000000"/>
                </a:solidFill>
                <a:effectLst/>
                <a:latin typeface="Arial" panose="020B0604020202020204" pitchFamily="34" charset="0"/>
              </a:rPr>
              <a:t> Kincaid grade scale the before snippet is at a 11 to 12</a:t>
            </a:r>
            <a:r>
              <a:rPr lang="en-US" sz="1800" b="0" i="0" u="none" strike="noStrike" baseline="30000" dirty="0">
                <a:solidFill>
                  <a:srgbClr val="000000"/>
                </a:solidFill>
                <a:effectLst/>
                <a:latin typeface="Arial" panose="020B0604020202020204" pitchFamily="34" charset="0"/>
              </a:rPr>
              <a:t>th</a:t>
            </a:r>
            <a:r>
              <a:rPr lang="en-US" sz="1800" b="0" i="0" u="none" strike="noStrike" dirty="0">
                <a:solidFill>
                  <a:srgbClr val="000000"/>
                </a:solidFill>
                <a:effectLst/>
                <a:latin typeface="Arial" panose="020B0604020202020204" pitchFamily="34" charset="0"/>
              </a:rPr>
              <a:t> grade level and the after snippet is at a 6</a:t>
            </a:r>
            <a:r>
              <a:rPr lang="en-US" sz="1800" b="0" i="0" u="none" strike="noStrike" baseline="30000" dirty="0">
                <a:solidFill>
                  <a:srgbClr val="000000"/>
                </a:solidFill>
                <a:effectLst/>
                <a:latin typeface="Arial" panose="020B0604020202020204" pitchFamily="34" charset="0"/>
              </a:rPr>
              <a:t>th</a:t>
            </a:r>
            <a:r>
              <a:rPr lang="en-US" sz="1800" b="0" i="0" u="none" strike="noStrike" dirty="0">
                <a:solidFill>
                  <a:srgbClr val="000000"/>
                </a:solidFill>
                <a:effectLst/>
                <a:latin typeface="Arial" panose="020B0604020202020204" pitchFamily="34" charset="0"/>
              </a:rPr>
              <a:t> to 7</a:t>
            </a:r>
            <a:r>
              <a:rPr lang="en-US" sz="1800" b="0" i="0" u="none" strike="noStrike" baseline="30000" dirty="0">
                <a:solidFill>
                  <a:srgbClr val="000000"/>
                </a:solidFill>
                <a:effectLst/>
                <a:latin typeface="Arial" panose="020B0604020202020204" pitchFamily="34" charset="0"/>
              </a:rPr>
              <a:t>th</a:t>
            </a:r>
            <a:r>
              <a:rPr lang="en-US" sz="1800" b="0" i="0" u="none" strike="noStrike" dirty="0">
                <a:solidFill>
                  <a:srgbClr val="000000"/>
                </a:solidFill>
                <a:effectLst/>
                <a:latin typeface="Arial" panose="020B0604020202020204" pitchFamily="34" charset="0"/>
              </a:rPr>
              <a:t> grade level</a:t>
            </a:r>
            <a:br>
              <a:rPr lang="en-US" dirty="0"/>
            </a:br>
            <a:endParaRPr lang="en-CA" dirty="0"/>
          </a:p>
        </p:txBody>
      </p:sp>
    </p:spTree>
    <p:extLst>
      <p:ext uri="{BB962C8B-B14F-4D97-AF65-F5344CB8AC3E}">
        <p14:creationId xmlns:p14="http://schemas.microsoft.com/office/powerpoint/2010/main" val="231131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 know its typical to include our UN sustainable development goals in the start but I chose to include it at the end. Our project intends to target the quality education un </a:t>
            </a:r>
            <a:r>
              <a:rPr lang="en-US" sz="1800" b="0" i="0" u="none" strike="noStrike" dirty="0" err="1">
                <a:solidFill>
                  <a:srgbClr val="000000"/>
                </a:solidFill>
                <a:effectLst/>
                <a:latin typeface="Arial" panose="020B0604020202020204" pitchFamily="34" charset="0"/>
              </a:rPr>
              <a:t>sdg</a:t>
            </a:r>
            <a:r>
              <a:rPr lang="en-US" sz="1800" b="0" i="0" u="none" strike="noStrike" dirty="0">
                <a:solidFill>
                  <a:srgbClr val="000000"/>
                </a:solidFill>
                <a:effectLst/>
                <a:latin typeface="Arial" panose="020B0604020202020204" pitchFamily="34" charset="0"/>
              </a:rPr>
              <a:t> goal as it makes learning about machine learning and software engineering expand to different knowledge backgrounds. We hope that on the completion of the goal it can help target goal 9 which target to help promote innovation in the industry ultimately improving research and </a:t>
            </a:r>
            <a:r>
              <a:rPr lang="en-US" sz="1800" b="0" i="0" u="none" strike="noStrike" dirty="0" err="1">
                <a:solidFill>
                  <a:srgbClr val="000000"/>
                </a:solidFill>
                <a:effectLst/>
                <a:latin typeface="Arial" panose="020B0604020202020204" pitchFamily="34" charset="0"/>
              </a:rPr>
              <a:t>devlepment</a:t>
            </a:r>
            <a:r>
              <a:rPr lang="en-US" sz="1800" b="0" i="0" u="none" strike="noStrike" dirty="0">
                <a:solidFill>
                  <a:srgbClr val="000000"/>
                </a:solidFill>
                <a:effectLst/>
                <a:latin typeface="Arial" panose="020B0604020202020204" pitchFamily="34" charset="0"/>
              </a:rPr>
              <a:t> in terms of efficiency</a:t>
            </a:r>
            <a:endParaRPr lang="en-CA" dirty="0"/>
          </a:p>
        </p:txBody>
      </p:sp>
    </p:spTree>
    <p:extLst>
      <p:ext uri="{BB962C8B-B14F-4D97-AF65-F5344CB8AC3E}">
        <p14:creationId xmlns:p14="http://schemas.microsoft.com/office/powerpoint/2010/main" val="4207709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Our future goals hope to get end user feedback to help validate the usage and efficacy of the tool</a:t>
            </a:r>
          </a:p>
          <a:p>
            <a:r>
              <a:rPr lang="en-CA" dirty="0"/>
              <a:t>We also would to apply the our research to different facets not exclusive to machine learning</a:t>
            </a:r>
          </a:p>
          <a:p>
            <a:r>
              <a:rPr lang="en-CA" dirty="0"/>
              <a:t>And would like to find more ways to cater to different knowledge backgrounds and needs to improve varying expert levels of understanding</a:t>
            </a:r>
          </a:p>
        </p:txBody>
      </p:sp>
    </p:spTree>
    <p:extLst>
      <p:ext uri="{BB962C8B-B14F-4D97-AF65-F5344CB8AC3E}">
        <p14:creationId xmlns:p14="http://schemas.microsoft.com/office/powerpoint/2010/main" val="130960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spcBef>
                <a:spcPts val="0"/>
              </a:spcBef>
              <a:spcAft>
                <a:spcPts val="0"/>
              </a:spcAft>
              <a:buNone/>
            </a:pPr>
            <a:r>
              <a:rPr lang="en-US" sz="1800" b="0" i="0" u="none" strike="noStrike">
                <a:solidFill>
                  <a:srgbClr val="000000"/>
                </a:solidFill>
                <a:effectLst/>
                <a:latin typeface="Arial" panose="020B0604020202020204" pitchFamily="34" charset="0"/>
              </a:rPr>
              <a:t>Am I the only one that not known </a:t>
            </a:r>
            <a:r>
              <a:rPr lang="en-US" sz="1800" b="0" i="0" u="none" strike="noStrike" err="1">
                <a:solidFill>
                  <a:srgbClr val="000000"/>
                </a:solidFill>
                <a:effectLst/>
                <a:latin typeface="Arial" panose="020B0604020202020204" pitchFamily="34" charset="0"/>
              </a:rPr>
              <a:t>whats</a:t>
            </a:r>
            <a:r>
              <a:rPr lang="en-US" sz="1800" b="0" i="0" u="none" strike="noStrike">
                <a:solidFill>
                  <a:srgbClr val="000000"/>
                </a:solidFill>
                <a:effectLst/>
                <a:latin typeface="Arial" panose="020B0604020202020204" pitchFamily="34" charset="0"/>
              </a:rPr>
              <a:t> going on in class before?</a:t>
            </a:r>
          </a:p>
          <a:p>
            <a:pPr marL="139700" indent="0" rtl="0">
              <a:spcBef>
                <a:spcPts val="0"/>
              </a:spcBef>
              <a:spcAft>
                <a:spcPts val="0"/>
              </a:spcAft>
              <a:buNone/>
            </a:pPr>
            <a:r>
              <a:rPr lang="en-US" sz="1800" b="0" i="0" u="none" strike="noStrike">
                <a:solidFill>
                  <a:srgbClr val="000000"/>
                </a:solidFill>
                <a:effectLst/>
                <a:latin typeface="Arial" panose="020B0604020202020204" pitchFamily="34" charset="0"/>
              </a:rPr>
              <a:t>Let's face it we have all been in a class at some point and felt lost to some degree. But what it comes down to is the course of action you decide to take after. I think there are at least  1 of 3 actions.</a:t>
            </a:r>
            <a:br>
              <a:rPr lang="en-US" sz="1800" b="0" i="0" u="none" strike="noStrike">
                <a:solidFill>
                  <a:srgbClr val="000000"/>
                </a:solidFill>
                <a:effectLst/>
                <a:latin typeface="Arial" panose="020B0604020202020204" pitchFamily="34" charset="0"/>
              </a:rPr>
            </a:br>
            <a:r>
              <a:rPr lang="en-US" sz="1800" b="0" i="0" u="none" strike="noStrike">
                <a:solidFill>
                  <a:srgbClr val="000000"/>
                </a:solidFill>
                <a:effectLst/>
                <a:latin typeface="Arial" panose="020B0604020202020204" pitchFamily="34" charset="0"/>
              </a:rPr>
              <a:t>1. You abandon it, or give up</a:t>
            </a:r>
            <a:endParaRPr lang="en-US" b="0">
              <a:effectLst/>
            </a:endParaRPr>
          </a:p>
          <a:p>
            <a:pPr marL="139700" indent="0" rtl="0">
              <a:spcBef>
                <a:spcPts val="0"/>
              </a:spcBef>
              <a:spcAft>
                <a:spcPts val="0"/>
              </a:spcAft>
              <a:buNone/>
            </a:pPr>
            <a:r>
              <a:rPr lang="en-US" sz="1800" b="0" i="0" u="none" strike="noStrike">
                <a:solidFill>
                  <a:srgbClr val="000000"/>
                </a:solidFill>
                <a:effectLst/>
                <a:latin typeface="Arial" panose="020B0604020202020204" pitchFamily="34" charset="0"/>
              </a:rPr>
              <a:t>2. You reach out to you prof or ta for further explanation </a:t>
            </a:r>
            <a:endParaRPr lang="en-US" b="0">
              <a:effectLst/>
            </a:endParaRPr>
          </a:p>
          <a:p>
            <a:pPr marL="139700" indent="0" rtl="0">
              <a:spcBef>
                <a:spcPts val="0"/>
              </a:spcBef>
              <a:spcAft>
                <a:spcPts val="0"/>
              </a:spcAft>
              <a:buNone/>
            </a:pPr>
            <a:r>
              <a:rPr lang="en-US" sz="1800" b="0" i="0" u="none" strike="noStrike">
                <a:solidFill>
                  <a:srgbClr val="000000"/>
                </a:solidFill>
                <a:effectLst/>
                <a:latin typeface="Arial" panose="020B0604020202020204" pitchFamily="34" charset="0"/>
              </a:rPr>
              <a:t>3. You find some help online or ask your friends</a:t>
            </a:r>
            <a:endParaRPr lang="en-US" b="0">
              <a:effectLst/>
            </a:endParaRPr>
          </a:p>
          <a:p>
            <a:pPr marL="139700" indent="0" rtl="0">
              <a:spcBef>
                <a:spcPts val="0"/>
              </a:spcBef>
              <a:spcAft>
                <a:spcPts val="0"/>
              </a:spcAft>
              <a:buNone/>
            </a:pPr>
            <a:br>
              <a:rPr lang="en-US" b="0">
                <a:effectLst/>
              </a:rPr>
            </a:br>
            <a:r>
              <a:rPr lang="en-US" sz="1800" b="0" i="0" u="none" strike="noStrike">
                <a:solidFill>
                  <a:srgbClr val="000000"/>
                </a:solidFill>
                <a:effectLst/>
                <a:latin typeface="Arial" panose="020B0604020202020204" pitchFamily="34" charset="0"/>
              </a:rPr>
              <a:t>At the end of the day what you know and what you </a:t>
            </a:r>
            <a:r>
              <a:rPr lang="en-US" sz="1800" b="0" i="0" u="none" strike="noStrike" err="1">
                <a:solidFill>
                  <a:srgbClr val="000000"/>
                </a:solidFill>
                <a:effectLst/>
                <a:latin typeface="Arial" panose="020B0604020202020204" pitchFamily="34" charset="0"/>
              </a:rPr>
              <a:t>dont</a:t>
            </a:r>
            <a:r>
              <a:rPr lang="en-US" sz="1800" b="0" i="0" u="none" strike="noStrike">
                <a:solidFill>
                  <a:srgbClr val="000000"/>
                </a:solidFill>
                <a:effectLst/>
                <a:latin typeface="Arial" panose="020B0604020202020204" pitchFamily="34" charset="0"/>
              </a:rPr>
              <a:t> is completely circumstantial to everyone, and the professor cant tailor to </a:t>
            </a:r>
            <a:r>
              <a:rPr lang="en-US" sz="1800" b="0" i="0" u="none" strike="noStrike" err="1">
                <a:solidFill>
                  <a:srgbClr val="000000"/>
                </a:solidFill>
                <a:effectLst/>
                <a:latin typeface="Arial" panose="020B0604020202020204" pitchFamily="34" charset="0"/>
              </a:rPr>
              <a:t>everyones</a:t>
            </a:r>
            <a:r>
              <a:rPr lang="en-US" sz="1800" b="0" i="0" u="none" strike="noStrike">
                <a:solidFill>
                  <a:srgbClr val="000000"/>
                </a:solidFill>
                <a:effectLst/>
                <a:latin typeface="Arial" panose="020B0604020202020204" pitchFamily="34" charset="0"/>
              </a:rPr>
              <a:t> unique knowledge backgrounds</a:t>
            </a:r>
            <a:endParaRPr lang="en-US" b="0">
              <a:effectLst/>
            </a:endParaRPr>
          </a:p>
          <a:p>
            <a:pPr marL="139700" indent="0">
              <a:buNone/>
            </a:pPr>
            <a:br>
              <a:rPr lang="en-US"/>
            </a:b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But this doesn’t only apply to educational scenarios. The “one size fits all” approach to setting instructions clearly doesn’t work to support </a:t>
            </a:r>
            <a:r>
              <a:rPr lang="en-US" err="1"/>
              <a:t>everyones</a:t>
            </a:r>
            <a:r>
              <a:rPr lang="en-US"/>
              <a:t> understanding. For example, putting </a:t>
            </a:r>
            <a:r>
              <a:rPr lang="en-US" err="1"/>
              <a:t>ikea</a:t>
            </a:r>
            <a:r>
              <a:rPr lang="en-US"/>
              <a:t> furniture together is notorious for being frustrating due to lack of description. Clearly people need more than just pictures to figure out what they are doing. Although, </a:t>
            </a:r>
            <a:r>
              <a:rPr lang="en-US" err="1"/>
              <a:t>ikea</a:t>
            </a:r>
            <a:r>
              <a:rPr lang="en-US"/>
              <a:t> does offer an assembly service letting someone more skills and experienced handle the task. But we can’t always rely on expert services for other situations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800" b="0" i="0" u="none" strike="noStrike" dirty="0">
                <a:solidFill>
                  <a:srgbClr val="000000"/>
                </a:solidFill>
                <a:effectLst/>
                <a:latin typeface="Arial" panose="020B0604020202020204" pitchFamily="34" charset="0"/>
              </a:rPr>
              <a:t>In software systems, APIs are the interfaces that offer services to other systems and can connect software systems together. </a:t>
            </a:r>
            <a:r>
              <a:rPr lang="en-US" b="0" i="0" dirty="0">
                <a:solidFill>
                  <a:srgbClr val="3C4043"/>
                </a:solidFill>
                <a:effectLst/>
                <a:latin typeface="Roboto" panose="02000000000000000000" pitchFamily="2" charset="0"/>
              </a:rPr>
              <a:t>machine learning is quite on demand and people which are not software engineers try to use the software which is designed to implement ML models .... they are not software experts </a:t>
            </a:r>
            <a:r>
              <a:rPr lang="en-US" b="0" i="0" dirty="0" err="1">
                <a:solidFill>
                  <a:srgbClr val="3C4043"/>
                </a:solidFill>
                <a:effectLst/>
                <a:latin typeface="Roboto" panose="02000000000000000000" pitchFamily="2" charset="0"/>
              </a:rPr>
              <a:t>sooo</a:t>
            </a:r>
            <a:r>
              <a:rPr lang="en-US" b="0" i="0" dirty="0">
                <a:solidFill>
                  <a:srgbClr val="3C4043"/>
                </a:solidFill>
                <a:effectLst/>
                <a:latin typeface="Roboto" panose="02000000000000000000" pitchFamily="2" charset="0"/>
              </a:rPr>
              <a:t> they don't really get all the API documentations similar to us being lost in the class</a:t>
            </a:r>
            <a:endParaRPr lang="en-CA" dirty="0"/>
          </a:p>
        </p:txBody>
      </p:sp>
    </p:spTree>
    <p:extLst>
      <p:ext uri="{BB962C8B-B14F-4D97-AF65-F5344CB8AC3E}">
        <p14:creationId xmlns:p14="http://schemas.microsoft.com/office/powerpoint/2010/main" val="36697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err="1"/>
              <a:t>Tensorflow</a:t>
            </a:r>
            <a:r>
              <a:rPr lang="en-CA" dirty="0"/>
              <a:t> is a popular machine learning library and offers a wide variety of functionality</a:t>
            </a:r>
          </a:p>
          <a:p>
            <a:r>
              <a:rPr lang="en-CA" dirty="0"/>
              <a:t>There are tutorials geared to cater towards different levels of familiarity </a:t>
            </a:r>
          </a:p>
          <a:p>
            <a:r>
              <a:rPr lang="en-CA" dirty="0"/>
              <a:t>It is popularly discussed across many social media platforms</a:t>
            </a:r>
          </a:p>
          <a:p>
            <a:endParaRPr lang="en-CA" dirty="0"/>
          </a:p>
        </p:txBody>
      </p:sp>
    </p:spTree>
    <p:extLst>
      <p:ext uri="{BB962C8B-B14F-4D97-AF65-F5344CB8AC3E}">
        <p14:creationId xmlns:p14="http://schemas.microsoft.com/office/powerpoint/2010/main" val="2579203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to break down the objectives our research the two questions</a:t>
            </a:r>
          </a:p>
          <a:p>
            <a:pPr marL="571500" indent="-457200">
              <a:buFont typeface="+mj-lt"/>
              <a:buAutoNum type="arabicPeriod"/>
            </a:pPr>
            <a:r>
              <a:rPr lang="en-CA" sz="1100" dirty="0"/>
              <a:t>How user expertise have been considered in TensorFlow API Documentation?</a:t>
            </a:r>
          </a:p>
          <a:p>
            <a:pPr marL="571500" indent="-457200">
              <a:buFont typeface="+mj-lt"/>
              <a:buAutoNum type="arabicPeriod"/>
            </a:pPr>
            <a:r>
              <a:rPr lang="en-CA" sz="1100" dirty="0"/>
              <a:t>What model adjusts API documentation based on user expertise?</a:t>
            </a:r>
          </a:p>
          <a:p>
            <a:pPr marL="571500" marR="0" lvl="0" indent="-4572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100" dirty="0"/>
              <a:t>What are the TensorFlow users' levels of expertise that we wish to cater the documentation to?</a:t>
            </a:r>
            <a:endParaRPr lang="en-CA" sz="1100" dirty="0"/>
          </a:p>
          <a:p>
            <a:pPr marL="571500" indent="-457200">
              <a:buFont typeface="+mj-lt"/>
              <a:buAutoNum type="arabicPeriod"/>
            </a:pPr>
            <a:endParaRPr lang="en-CA" sz="1100" dirty="0"/>
          </a:p>
          <a:p>
            <a:pPr lvl="1"/>
            <a:endParaRPr lang="en-CA" dirty="0"/>
          </a:p>
        </p:txBody>
      </p:sp>
    </p:spTree>
    <p:extLst>
      <p:ext uri="{BB962C8B-B14F-4D97-AF65-F5344CB8AC3E}">
        <p14:creationId xmlns:p14="http://schemas.microsoft.com/office/powerpoint/2010/main" val="356951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c620bbb03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c620bbb0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have mentioned the term “expertise level” quite a few times. The way we are measuring it is using a readability levels evaluated by three metrics called Flesch reading ease from 100 to 0, </a:t>
            </a:r>
            <a:r>
              <a:rPr lang="en-US" dirty="0" err="1"/>
              <a:t>flesch</a:t>
            </a:r>
            <a:r>
              <a:rPr lang="en-US" dirty="0"/>
              <a:t> </a:t>
            </a:r>
            <a:r>
              <a:rPr lang="en-US" dirty="0" err="1"/>
              <a:t>kincaid</a:t>
            </a:r>
            <a:r>
              <a:rPr lang="en-US" dirty="0"/>
              <a:t> grade which runs from 0 to 18, and gunning fog index runs from 0 to 20 being easy to hard, respectively.  I have pointed out placed in the scales that  equate to certain text levels. </a:t>
            </a:r>
            <a:r>
              <a:rPr lang="en-US" dirty="0" err="1"/>
              <a:t>Readibility</a:t>
            </a:r>
            <a:r>
              <a:rPr lang="en-US" dirty="0"/>
              <a:t> “ease” is associated with complexity and terminology. When direct terminology is used it implies complexity because it means that the basis of the topic being discussed has a level of assumption that there is prior knowledge and existing </a:t>
            </a:r>
            <a:r>
              <a:rPr lang="en-US" dirty="0" err="1"/>
              <a:t>bakground</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Before I get into more details about the results and findings I will explain our methodology. Setting the scene, the user should be viewing the </a:t>
            </a:r>
            <a:r>
              <a:rPr lang="en-US" sz="1800" b="0" i="0" u="none" strike="noStrike" dirty="0" err="1">
                <a:solidFill>
                  <a:srgbClr val="000000"/>
                </a:solidFill>
                <a:effectLst/>
                <a:latin typeface="Arial" panose="020B0604020202020204" pitchFamily="34" charset="0"/>
              </a:rPr>
              <a:t>tensorflow</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api</a:t>
            </a:r>
            <a:r>
              <a:rPr lang="en-US" sz="1800" b="0" i="0" u="none" strike="noStrike" dirty="0">
                <a:solidFill>
                  <a:srgbClr val="000000"/>
                </a:solidFill>
                <a:effectLst/>
                <a:latin typeface="Arial" panose="020B0604020202020204" pitchFamily="34" charset="0"/>
              </a:rPr>
              <a:t> documentation. The user should be able to pick their desired level of understanding like beginner for example. We will be using Python docstrings which are strings used right after the definition of a function, method, class, or module . They are used to document our code. For our purpose its needed to pull original </a:t>
            </a:r>
            <a:r>
              <a:rPr lang="en-US" sz="1800" b="0" i="0" u="none" strike="noStrike" dirty="0" err="1">
                <a:solidFill>
                  <a:srgbClr val="000000"/>
                </a:solidFill>
                <a:effectLst/>
                <a:latin typeface="Arial" panose="020B0604020202020204" pitchFamily="34" charset="0"/>
              </a:rPr>
              <a:t>tensorflow</a:t>
            </a:r>
            <a:r>
              <a:rPr lang="en-US" sz="1800" b="0" i="0" u="none" strike="noStrike" dirty="0">
                <a:solidFill>
                  <a:srgbClr val="000000"/>
                </a:solidFill>
                <a:effectLst/>
                <a:latin typeface="Arial" panose="020B0604020202020204" pitchFamily="34" charset="0"/>
              </a:rPr>
              <a:t> documentation. Then our parser will calculate the readability score on </a:t>
            </a:r>
            <a:r>
              <a:rPr lang="en-US" sz="1800" b="0" i="0" u="none" strike="noStrike" dirty="0" err="1">
                <a:solidFill>
                  <a:srgbClr val="000000"/>
                </a:solidFill>
                <a:effectLst/>
                <a:latin typeface="Arial" panose="020B0604020202020204" pitchFamily="34" charset="0"/>
              </a:rPr>
              <a:t>tensorflow</a:t>
            </a:r>
            <a:r>
              <a:rPr lang="en-US" sz="1800" b="0" i="0" u="none" strike="noStrike" dirty="0">
                <a:solidFill>
                  <a:srgbClr val="000000"/>
                </a:solidFill>
                <a:effectLst/>
                <a:latin typeface="Arial" panose="020B0604020202020204" pitchFamily="34" charset="0"/>
              </a:rPr>
              <a:t> tutorials. Then it gets handed off to our machine learning process which I will get into after this. Using the machine learning process it will classify the </a:t>
            </a:r>
            <a:r>
              <a:rPr lang="en-US" sz="1800" b="0" i="0" u="none" strike="noStrike" dirty="0" err="1">
                <a:solidFill>
                  <a:srgbClr val="000000"/>
                </a:solidFill>
                <a:effectLst/>
                <a:latin typeface="Arial" panose="020B0604020202020204" pitchFamily="34" charset="0"/>
              </a:rPr>
              <a:t>tensorflow</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api</a:t>
            </a:r>
            <a:r>
              <a:rPr lang="en-US" sz="1800" b="0" i="0" u="none" strike="noStrike" dirty="0">
                <a:solidFill>
                  <a:srgbClr val="000000"/>
                </a:solidFill>
                <a:effectLst/>
                <a:latin typeface="Arial" panose="020B0604020202020204" pitchFamily="34" charset="0"/>
              </a:rPr>
              <a:t> documentation. Then it will gather the crawled videos, text, examples and </a:t>
            </a:r>
            <a:r>
              <a:rPr lang="en-US" sz="1800" b="0" i="0" u="none" strike="noStrike" dirty="0" err="1">
                <a:solidFill>
                  <a:srgbClr val="000000"/>
                </a:solidFill>
                <a:effectLst/>
                <a:latin typeface="Arial" panose="020B0604020202020204" pitchFamily="34" charset="0"/>
              </a:rPr>
              <a:t>QnAs</a:t>
            </a:r>
            <a:r>
              <a:rPr lang="en-US" sz="1800" b="0" i="0" u="none" strike="noStrike" dirty="0">
                <a:solidFill>
                  <a:srgbClr val="000000"/>
                </a:solidFill>
                <a:effectLst/>
                <a:latin typeface="Arial" panose="020B0604020202020204" pitchFamily="34" charset="0"/>
              </a:rPr>
              <a:t>. and the output should be customized to the users preference displayed on our site.</a:t>
            </a:r>
            <a:endParaRPr lang="en-US" b="0" dirty="0">
              <a:effectLst/>
            </a:endParaRPr>
          </a:p>
          <a:p>
            <a:br>
              <a:rPr lang="en-US" dirty="0"/>
            </a:br>
            <a:endParaRPr lang="en-CA" dirty="0"/>
          </a:p>
        </p:txBody>
      </p:sp>
    </p:spTree>
    <p:extLst>
      <p:ext uri="{BB962C8B-B14F-4D97-AF65-F5344CB8AC3E}">
        <p14:creationId xmlns:p14="http://schemas.microsoft.com/office/powerpoint/2010/main" val="170481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52" name="Google Shape;52;p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8" Type="http://schemas.openxmlformats.org/officeDocument/2006/relationships/hyperlink" Target="https://culturacientifica.com/2017/03/06/dejad-propagar-mito-los-estilos-aprendizaje/" TargetMode="External"/><Relationship Id="rId3" Type="http://schemas.openxmlformats.org/officeDocument/2006/relationships/image" Target="../media/image34.png"/><Relationship Id="rId7"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stileex.xyz/en/types-computer-software/" TargetMode="External"/><Relationship Id="rId5" Type="http://schemas.openxmlformats.org/officeDocument/2006/relationships/image" Target="../media/image35.jpeg"/><Relationship Id="rId4" Type="http://schemas.openxmlformats.org/officeDocument/2006/relationships/hyperlink" Target="https://www.pngall.com/feedback-p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 Id="rId6" Type="http://schemas.openxmlformats.org/officeDocument/2006/relationships/image" Target="../media/image2.jpg"/><Relationship Id="rId5" Type="http://schemas.openxmlformats.org/officeDocument/2006/relationships/image" Target="../media/image40.JP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www.weareteachers.com/boys-changed-way-think-teaching/" TargetMode="External"/><Relationship Id="rId5" Type="http://schemas.openxmlformats.org/officeDocument/2006/relationships/image" Target="../media/image4.jpeg"/><Relationship Id="rId4" Type="http://schemas.openxmlformats.org/officeDocument/2006/relationships/hyperlink" Target="https://edpolicyinca.org/publications/covid-19-impacts-student-learning" TargetMode="External"/><Relationship Id="rId9" Type="http://schemas.openxmlformats.org/officeDocument/2006/relationships/hyperlink" Target="https://swingeducation.com/resources/substitute-teacher-job-description-requirements-responsibiliti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commons.wikimedia.org/wiki/File:Tensorflow_logo.svg" TargetMode="Externa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commons.wikimedia.org/wiki/File:Tensorflow_logo.sv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888517" y="1832199"/>
            <a:ext cx="4962600" cy="1899672"/>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dirty="0">
                <a:latin typeface="Raleway SemiBold" panose="020B0604020202020204" pitchFamily="2" charset="0"/>
                <a:cs typeface="Poppins SemiBold" panose="00000700000000000000" pitchFamily="2" charset="0"/>
              </a:rPr>
              <a:t>Expertise Aware Content Customization</a:t>
            </a:r>
            <a:endParaRPr sz="4400" dirty="0">
              <a:latin typeface="Raleway SemiBold" panose="020B0604020202020204" pitchFamily="2" charset="0"/>
              <a:cs typeface="Poppins SemiBold" panose="00000700000000000000" pitchFamily="2" charset="0"/>
            </a:endParaRPr>
          </a:p>
        </p:txBody>
      </p:sp>
      <p:sp>
        <p:nvSpPr>
          <p:cNvPr id="2" name="Google Shape;380;p14">
            <a:extLst>
              <a:ext uri="{FF2B5EF4-FFF2-40B4-BE49-F238E27FC236}">
                <a16:creationId xmlns:a16="http://schemas.microsoft.com/office/drawing/2014/main" id="{6DA95992-A904-0049-4E39-475289277E6B}"/>
              </a:ext>
            </a:extLst>
          </p:cNvPr>
          <p:cNvSpPr txBox="1">
            <a:spLocks/>
          </p:cNvSpPr>
          <p:nvPr/>
        </p:nvSpPr>
        <p:spPr>
          <a:xfrm>
            <a:off x="917314" y="3690855"/>
            <a:ext cx="4343700" cy="13690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nSpc>
                <a:spcPct val="100000"/>
              </a:lnSpc>
              <a:buFont typeface="Barlow Light"/>
              <a:buNone/>
            </a:pPr>
            <a:r>
              <a:rPr lang="en-US" sz="3200" b="1" dirty="0">
                <a:solidFill>
                  <a:schemeClr val="accent1"/>
                </a:solidFill>
                <a:latin typeface="Barlow"/>
                <a:ea typeface="Barlow"/>
                <a:cs typeface="Barlow"/>
                <a:sym typeface="Barlow"/>
              </a:rPr>
              <a:t>Suha Siddiqui</a:t>
            </a:r>
          </a:p>
          <a:p>
            <a:pPr marL="0" indent="0">
              <a:lnSpc>
                <a:spcPct val="100000"/>
              </a:lnSpc>
              <a:buClr>
                <a:schemeClr val="dk1"/>
              </a:buClr>
              <a:buSzPts val="1100"/>
              <a:buFont typeface="Arial"/>
              <a:buNone/>
            </a:pPr>
            <a:r>
              <a:rPr lang="en-US" sz="1800" dirty="0"/>
              <a:t>suhasid098@gmail.com</a:t>
            </a:r>
          </a:p>
          <a:p>
            <a:pPr marL="0" indent="0">
              <a:lnSpc>
                <a:spcPct val="100000"/>
              </a:lnSpc>
              <a:buClr>
                <a:schemeClr val="dk1"/>
              </a:buClr>
              <a:buSzPts val="1100"/>
              <a:buFont typeface="Arial"/>
              <a:buNone/>
            </a:pPr>
            <a:r>
              <a:rPr lang="en-US" sz="1800" dirty="0"/>
              <a:t>Professor Maleknaz Nayebi</a:t>
            </a:r>
            <a:endParaRPr lang="en-US" sz="3200" b="1" dirty="0"/>
          </a:p>
        </p:txBody>
      </p:sp>
      <p:pic>
        <p:nvPicPr>
          <p:cNvPr id="3074" name="Picture 2">
            <a:extLst>
              <a:ext uri="{FF2B5EF4-FFF2-40B4-BE49-F238E27FC236}">
                <a16:creationId xmlns:a16="http://schemas.microsoft.com/office/drawing/2014/main" id="{DE81CEA2-F3EB-568E-335B-0F4AF45DC8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67" t="34538" r="35504" b="34543"/>
          <a:stretch/>
        </p:blipFill>
        <p:spPr bwMode="auto">
          <a:xfrm>
            <a:off x="8074203" y="9930"/>
            <a:ext cx="1056487" cy="11100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Qr code&#10;&#10;Description automatically generated">
            <a:extLst>
              <a:ext uri="{FF2B5EF4-FFF2-40B4-BE49-F238E27FC236}">
                <a16:creationId xmlns:a16="http://schemas.microsoft.com/office/drawing/2014/main" id="{EEDB4819-D238-5162-BCDE-7589B5B7EF24}"/>
              </a:ext>
            </a:extLst>
          </p:cNvPr>
          <p:cNvPicPr>
            <a:picLocks noChangeAspect="1"/>
          </p:cNvPicPr>
          <p:nvPr/>
        </p:nvPicPr>
        <p:blipFill>
          <a:blip r:embed="rId4"/>
          <a:stretch>
            <a:fillRect/>
          </a:stretch>
        </p:blipFill>
        <p:spPr>
          <a:xfrm>
            <a:off x="-18588" y="1107"/>
            <a:ext cx="1899672" cy="18996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8F4AF1-82E5-468E-E8F7-38D39C5B6086}"/>
              </a:ext>
            </a:extLst>
          </p:cNvPr>
          <p:cNvSpPr>
            <a:spLocks noGrp="1"/>
          </p:cNvSpPr>
          <p:nvPr>
            <p:ph type="body" idx="1"/>
          </p:nvPr>
        </p:nvSpPr>
        <p:spPr/>
        <p:txBody>
          <a:bodyPr/>
          <a:lstStyle/>
          <a:p>
            <a:r>
              <a:rPr lang="en-CA" dirty="0"/>
              <a:t>Machine Learning Process</a:t>
            </a:r>
          </a:p>
        </p:txBody>
      </p:sp>
      <p:sp>
        <p:nvSpPr>
          <p:cNvPr id="3" name="Slide Number Placeholder 2">
            <a:extLst>
              <a:ext uri="{FF2B5EF4-FFF2-40B4-BE49-F238E27FC236}">
                <a16:creationId xmlns:a16="http://schemas.microsoft.com/office/drawing/2014/main" id="{CC00B451-720F-4B64-CB20-7DEE0CD22F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grpSp>
        <p:nvGrpSpPr>
          <p:cNvPr id="7" name="Group 6">
            <a:extLst>
              <a:ext uri="{FF2B5EF4-FFF2-40B4-BE49-F238E27FC236}">
                <a16:creationId xmlns:a16="http://schemas.microsoft.com/office/drawing/2014/main" id="{64154AC1-0F36-532A-E3DE-75E9B3CACABB}"/>
              </a:ext>
            </a:extLst>
          </p:cNvPr>
          <p:cNvGrpSpPr/>
          <p:nvPr/>
        </p:nvGrpSpPr>
        <p:grpSpPr>
          <a:xfrm>
            <a:off x="193252" y="770237"/>
            <a:ext cx="519042" cy="647366"/>
            <a:chOff x="526871" y="873045"/>
            <a:chExt cx="519042" cy="647366"/>
          </a:xfrm>
        </p:grpSpPr>
        <p:sp>
          <p:nvSpPr>
            <p:cNvPr id="6" name="Flowchart: Magnetic Disk 5">
              <a:extLst>
                <a:ext uri="{FF2B5EF4-FFF2-40B4-BE49-F238E27FC236}">
                  <a16:creationId xmlns:a16="http://schemas.microsoft.com/office/drawing/2014/main" id="{C5209E97-DEE2-1024-E749-687EA188BB1D}"/>
                </a:ext>
              </a:extLst>
            </p:cNvPr>
            <p:cNvSpPr/>
            <p:nvPr/>
          </p:nvSpPr>
          <p:spPr>
            <a:xfrm>
              <a:off x="528555" y="1219622"/>
              <a:ext cx="517358" cy="30078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8" name="Flowchart: Magnetic Disk 7">
              <a:extLst>
                <a:ext uri="{FF2B5EF4-FFF2-40B4-BE49-F238E27FC236}">
                  <a16:creationId xmlns:a16="http://schemas.microsoft.com/office/drawing/2014/main" id="{F277393C-B1D7-A975-CDD8-B3C70BC0D951}"/>
                </a:ext>
              </a:extLst>
            </p:cNvPr>
            <p:cNvSpPr/>
            <p:nvPr/>
          </p:nvSpPr>
          <p:spPr>
            <a:xfrm>
              <a:off x="526871" y="1047777"/>
              <a:ext cx="517358" cy="30078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0" name="Flowchart: Magnetic Disk 9">
              <a:extLst>
                <a:ext uri="{FF2B5EF4-FFF2-40B4-BE49-F238E27FC236}">
                  <a16:creationId xmlns:a16="http://schemas.microsoft.com/office/drawing/2014/main" id="{EE0ADBAF-4898-FBB3-4B74-B5E4EDAE96D7}"/>
                </a:ext>
              </a:extLst>
            </p:cNvPr>
            <p:cNvSpPr/>
            <p:nvPr/>
          </p:nvSpPr>
          <p:spPr>
            <a:xfrm>
              <a:off x="526871" y="873045"/>
              <a:ext cx="517358" cy="30078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grpSp>
      <p:sp>
        <p:nvSpPr>
          <p:cNvPr id="18" name="TextBox 17">
            <a:extLst>
              <a:ext uri="{FF2B5EF4-FFF2-40B4-BE49-F238E27FC236}">
                <a16:creationId xmlns:a16="http://schemas.microsoft.com/office/drawing/2014/main" id="{5360ADA7-BEAE-AAFC-0AF9-B9028D9B6D1A}"/>
              </a:ext>
            </a:extLst>
          </p:cNvPr>
          <p:cNvSpPr txBox="1"/>
          <p:nvPr/>
        </p:nvSpPr>
        <p:spPr>
          <a:xfrm>
            <a:off x="-22897" y="1463231"/>
            <a:ext cx="1046032" cy="523220"/>
          </a:xfrm>
          <a:prstGeom prst="rect">
            <a:avLst/>
          </a:prstGeom>
          <a:noFill/>
        </p:spPr>
        <p:txBody>
          <a:bodyPr wrap="square" lIns="91440" tIns="45720" rIns="91440" bIns="45720" rtlCol="0" anchor="t">
            <a:spAutoFit/>
          </a:bodyPr>
          <a:lstStyle/>
          <a:p>
            <a:pPr algn="ctr"/>
            <a:r>
              <a:rPr lang="en-CA">
                <a:latin typeface="Barlow" panose="00000500000000000000" pitchFamily="2" charset="0"/>
              </a:rPr>
              <a:t>Beginner Tutorial </a:t>
            </a:r>
          </a:p>
        </p:txBody>
      </p:sp>
      <p:sp>
        <p:nvSpPr>
          <p:cNvPr id="20" name="TextBox 19">
            <a:extLst>
              <a:ext uri="{FF2B5EF4-FFF2-40B4-BE49-F238E27FC236}">
                <a16:creationId xmlns:a16="http://schemas.microsoft.com/office/drawing/2014/main" id="{56F16F0C-DCE5-F663-11F0-5D3A4C3B95BB}"/>
              </a:ext>
            </a:extLst>
          </p:cNvPr>
          <p:cNvSpPr txBox="1"/>
          <p:nvPr/>
        </p:nvSpPr>
        <p:spPr>
          <a:xfrm>
            <a:off x="-77218" y="2944405"/>
            <a:ext cx="1046032" cy="523220"/>
          </a:xfrm>
          <a:prstGeom prst="rect">
            <a:avLst/>
          </a:prstGeom>
          <a:noFill/>
        </p:spPr>
        <p:txBody>
          <a:bodyPr wrap="square" lIns="91440" tIns="45720" rIns="91440" bIns="45720" rtlCol="0" anchor="t">
            <a:spAutoFit/>
          </a:bodyPr>
          <a:lstStyle/>
          <a:p>
            <a:pPr algn="ctr"/>
            <a:r>
              <a:rPr lang="en-CA" dirty="0">
                <a:latin typeface="Barlow" panose="00000500000000000000" pitchFamily="2" charset="0"/>
              </a:rPr>
              <a:t>Advance Tutorial </a:t>
            </a:r>
          </a:p>
        </p:txBody>
      </p:sp>
      <p:sp>
        <p:nvSpPr>
          <p:cNvPr id="5" name="Flowchart: Document 4">
            <a:extLst>
              <a:ext uri="{FF2B5EF4-FFF2-40B4-BE49-F238E27FC236}">
                <a16:creationId xmlns:a16="http://schemas.microsoft.com/office/drawing/2014/main" id="{99F685B7-02D3-C99B-EA06-3E5472BCEC23}"/>
              </a:ext>
            </a:extLst>
          </p:cNvPr>
          <p:cNvSpPr/>
          <p:nvPr/>
        </p:nvSpPr>
        <p:spPr>
          <a:xfrm>
            <a:off x="2024752" y="3113983"/>
            <a:ext cx="1207008" cy="780288"/>
          </a:xfrm>
          <a:prstGeom prst="flowChartDocumen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cxnSp>
        <p:nvCxnSpPr>
          <p:cNvPr id="21" name="Straight Arrow Connector 20">
            <a:extLst>
              <a:ext uri="{FF2B5EF4-FFF2-40B4-BE49-F238E27FC236}">
                <a16:creationId xmlns:a16="http://schemas.microsoft.com/office/drawing/2014/main" id="{5A051E5D-E55B-2AB5-7C30-FE41B1289CCA}"/>
              </a:ext>
            </a:extLst>
          </p:cNvPr>
          <p:cNvCxnSpPr>
            <a:cxnSpLocks/>
            <a:stCxn id="8" idx="4"/>
            <a:endCxn id="24" idx="1"/>
          </p:cNvCxnSpPr>
          <p:nvPr/>
        </p:nvCxnSpPr>
        <p:spPr>
          <a:xfrm>
            <a:off x="710610" y="1095364"/>
            <a:ext cx="654516" cy="65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DBCC9AF-0FB5-3551-0C39-960D8990833C}"/>
              </a:ext>
            </a:extLst>
          </p:cNvPr>
          <p:cNvCxnSpPr>
            <a:cxnSpLocks/>
            <a:stCxn id="13" idx="4"/>
            <a:endCxn id="24" idx="1"/>
          </p:cNvCxnSpPr>
          <p:nvPr/>
        </p:nvCxnSpPr>
        <p:spPr>
          <a:xfrm flipV="1">
            <a:off x="730226" y="1749802"/>
            <a:ext cx="634900" cy="84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lowchart: Process 23">
            <a:extLst>
              <a:ext uri="{FF2B5EF4-FFF2-40B4-BE49-F238E27FC236}">
                <a16:creationId xmlns:a16="http://schemas.microsoft.com/office/drawing/2014/main" id="{C79EEFCB-B9B4-A71B-A143-9E003AD72526}"/>
              </a:ext>
            </a:extLst>
          </p:cNvPr>
          <p:cNvSpPr/>
          <p:nvPr/>
        </p:nvSpPr>
        <p:spPr>
          <a:xfrm>
            <a:off x="1365126" y="1299802"/>
            <a:ext cx="1800000" cy="90000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6" name="Flowchart: Process 25">
            <a:extLst>
              <a:ext uri="{FF2B5EF4-FFF2-40B4-BE49-F238E27FC236}">
                <a16:creationId xmlns:a16="http://schemas.microsoft.com/office/drawing/2014/main" id="{2619B053-1F61-E0D3-9D9E-09123BCDB98E}"/>
              </a:ext>
            </a:extLst>
          </p:cNvPr>
          <p:cNvSpPr/>
          <p:nvPr/>
        </p:nvSpPr>
        <p:spPr>
          <a:xfrm>
            <a:off x="3654952" y="1323408"/>
            <a:ext cx="1800000" cy="90000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7" name="Flowchart: Process 26">
            <a:extLst>
              <a:ext uri="{FF2B5EF4-FFF2-40B4-BE49-F238E27FC236}">
                <a16:creationId xmlns:a16="http://schemas.microsoft.com/office/drawing/2014/main" id="{025B313C-C332-6BCC-CA0D-B323005BA266}"/>
              </a:ext>
            </a:extLst>
          </p:cNvPr>
          <p:cNvSpPr/>
          <p:nvPr/>
        </p:nvSpPr>
        <p:spPr>
          <a:xfrm>
            <a:off x="5948232" y="1287742"/>
            <a:ext cx="1800000" cy="90000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8" name="Flowchart: Process 27">
            <a:extLst>
              <a:ext uri="{FF2B5EF4-FFF2-40B4-BE49-F238E27FC236}">
                <a16:creationId xmlns:a16="http://schemas.microsoft.com/office/drawing/2014/main" id="{6AD00957-57C9-A403-D0EF-349BC172A461}"/>
              </a:ext>
            </a:extLst>
          </p:cNvPr>
          <p:cNvSpPr/>
          <p:nvPr/>
        </p:nvSpPr>
        <p:spPr>
          <a:xfrm>
            <a:off x="5298659" y="2392317"/>
            <a:ext cx="1800000" cy="90000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9" name="Flowchart: Process 28">
            <a:extLst>
              <a:ext uri="{FF2B5EF4-FFF2-40B4-BE49-F238E27FC236}">
                <a16:creationId xmlns:a16="http://schemas.microsoft.com/office/drawing/2014/main" id="{52285F8E-B75A-F212-8D5F-C0E578745C82}"/>
              </a:ext>
            </a:extLst>
          </p:cNvPr>
          <p:cNvSpPr/>
          <p:nvPr/>
        </p:nvSpPr>
        <p:spPr>
          <a:xfrm>
            <a:off x="7047426" y="3399313"/>
            <a:ext cx="1800000" cy="90000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CA" dirty="0">
                <a:latin typeface="Barlow" panose="00000500000000000000" pitchFamily="2" charset="0"/>
                <a:cs typeface="Arial"/>
              </a:rPr>
              <a:t>Predicts expertise level of API documentation and labels API</a:t>
            </a:r>
          </a:p>
        </p:txBody>
      </p:sp>
      <p:sp>
        <p:nvSpPr>
          <p:cNvPr id="30" name="TextBox 29">
            <a:extLst>
              <a:ext uri="{FF2B5EF4-FFF2-40B4-BE49-F238E27FC236}">
                <a16:creationId xmlns:a16="http://schemas.microsoft.com/office/drawing/2014/main" id="{D62A632C-9F6A-4658-DB9D-FC02F56A72F0}"/>
              </a:ext>
            </a:extLst>
          </p:cNvPr>
          <p:cNvSpPr txBox="1"/>
          <p:nvPr/>
        </p:nvSpPr>
        <p:spPr>
          <a:xfrm>
            <a:off x="1349404" y="1514329"/>
            <a:ext cx="1799786" cy="523220"/>
          </a:xfrm>
          <a:prstGeom prst="rect">
            <a:avLst/>
          </a:prstGeom>
          <a:noFill/>
        </p:spPr>
        <p:txBody>
          <a:bodyPr wrap="square" lIns="91440" tIns="45720" rIns="91440" bIns="45720" rtlCol="0" anchor="t">
            <a:spAutoFit/>
          </a:bodyPr>
          <a:lstStyle/>
          <a:p>
            <a:pPr algn="ctr"/>
            <a:r>
              <a:rPr lang="en-CA">
                <a:solidFill>
                  <a:schemeClr val="bg1"/>
                </a:solidFill>
                <a:latin typeface="Barlow" panose="00000500000000000000" pitchFamily="2" charset="0"/>
              </a:rPr>
              <a:t>Calculating Readable Score </a:t>
            </a:r>
          </a:p>
        </p:txBody>
      </p:sp>
      <p:sp>
        <p:nvSpPr>
          <p:cNvPr id="31" name="TextBox 30">
            <a:extLst>
              <a:ext uri="{FF2B5EF4-FFF2-40B4-BE49-F238E27FC236}">
                <a16:creationId xmlns:a16="http://schemas.microsoft.com/office/drawing/2014/main" id="{079BECC9-D5DA-80B7-DC81-C9A61C247E0D}"/>
              </a:ext>
            </a:extLst>
          </p:cNvPr>
          <p:cNvSpPr txBox="1"/>
          <p:nvPr/>
        </p:nvSpPr>
        <p:spPr>
          <a:xfrm>
            <a:off x="3675580" y="1476454"/>
            <a:ext cx="1763436" cy="523220"/>
          </a:xfrm>
          <a:prstGeom prst="rect">
            <a:avLst/>
          </a:prstGeom>
          <a:noFill/>
        </p:spPr>
        <p:txBody>
          <a:bodyPr wrap="square" lIns="91440" tIns="45720" rIns="91440" bIns="45720" rtlCol="0" anchor="t">
            <a:spAutoFit/>
          </a:bodyPr>
          <a:lstStyle/>
          <a:p>
            <a:pPr algn="ctr"/>
            <a:r>
              <a:rPr lang="en-CA" dirty="0">
                <a:solidFill>
                  <a:schemeClr val="bg1"/>
                </a:solidFill>
                <a:latin typeface="Barlow" panose="00000500000000000000" pitchFamily="2" charset="0"/>
              </a:rPr>
              <a:t>Training ML using scores</a:t>
            </a:r>
          </a:p>
        </p:txBody>
      </p:sp>
      <p:sp>
        <p:nvSpPr>
          <p:cNvPr id="32" name="TextBox 31">
            <a:extLst>
              <a:ext uri="{FF2B5EF4-FFF2-40B4-BE49-F238E27FC236}">
                <a16:creationId xmlns:a16="http://schemas.microsoft.com/office/drawing/2014/main" id="{74165C72-15C1-659D-83DC-D34B3B66381F}"/>
              </a:ext>
            </a:extLst>
          </p:cNvPr>
          <p:cNvSpPr txBox="1"/>
          <p:nvPr/>
        </p:nvSpPr>
        <p:spPr>
          <a:xfrm>
            <a:off x="6151429" y="1594043"/>
            <a:ext cx="1482068" cy="307777"/>
          </a:xfrm>
          <a:prstGeom prst="rect">
            <a:avLst/>
          </a:prstGeom>
          <a:noFill/>
        </p:spPr>
        <p:txBody>
          <a:bodyPr wrap="square" lIns="91440" tIns="45720" rIns="91440" bIns="45720" rtlCol="0" anchor="t">
            <a:spAutoFit/>
          </a:bodyPr>
          <a:lstStyle/>
          <a:p>
            <a:r>
              <a:rPr lang="en-CA">
                <a:solidFill>
                  <a:schemeClr val="bg1"/>
                </a:solidFill>
                <a:latin typeface="Barlow" panose="00000500000000000000" pitchFamily="2" charset="0"/>
              </a:rPr>
              <a:t>Cross Validation</a:t>
            </a:r>
          </a:p>
        </p:txBody>
      </p:sp>
      <p:cxnSp>
        <p:nvCxnSpPr>
          <p:cNvPr id="33" name="Straight Arrow Connector 32">
            <a:extLst>
              <a:ext uri="{FF2B5EF4-FFF2-40B4-BE49-F238E27FC236}">
                <a16:creationId xmlns:a16="http://schemas.microsoft.com/office/drawing/2014/main" id="{2EE55E61-D87A-20BF-BC66-952C930929F9}"/>
              </a:ext>
            </a:extLst>
          </p:cNvPr>
          <p:cNvCxnSpPr>
            <a:cxnSpLocks/>
            <a:stCxn id="27" idx="3"/>
          </p:cNvCxnSpPr>
          <p:nvPr/>
        </p:nvCxnSpPr>
        <p:spPr>
          <a:xfrm flipV="1">
            <a:off x="7748232" y="1277796"/>
            <a:ext cx="357338" cy="459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03508D1-40F1-04DD-1D03-22FF5B9E960F}"/>
              </a:ext>
            </a:extLst>
          </p:cNvPr>
          <p:cNvCxnSpPr>
            <a:cxnSpLocks/>
            <a:stCxn id="27" idx="3"/>
          </p:cNvCxnSpPr>
          <p:nvPr/>
        </p:nvCxnSpPr>
        <p:spPr>
          <a:xfrm>
            <a:off x="7748232" y="1737742"/>
            <a:ext cx="398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7E406E2-6ED5-2D83-0125-88587F4DA0F4}"/>
              </a:ext>
            </a:extLst>
          </p:cNvPr>
          <p:cNvCxnSpPr>
            <a:cxnSpLocks/>
            <a:stCxn id="27" idx="3"/>
          </p:cNvCxnSpPr>
          <p:nvPr/>
        </p:nvCxnSpPr>
        <p:spPr>
          <a:xfrm>
            <a:off x="7748232" y="1737742"/>
            <a:ext cx="398389" cy="31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98E970-1D7F-AA88-23CA-177C34084A82}"/>
              </a:ext>
            </a:extLst>
          </p:cNvPr>
          <p:cNvSpPr txBox="1"/>
          <p:nvPr/>
        </p:nvSpPr>
        <p:spPr>
          <a:xfrm>
            <a:off x="8105570" y="1113128"/>
            <a:ext cx="12384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dirty="0">
                <a:latin typeface="Barlow" panose="00000500000000000000" pitchFamily="2" charset="0"/>
              </a:rPr>
              <a:t>Precision </a:t>
            </a:r>
            <a:endParaRPr lang="en-US" dirty="0">
              <a:latin typeface="Barlow" panose="00000500000000000000" pitchFamily="2" charset="0"/>
            </a:endParaRPr>
          </a:p>
        </p:txBody>
      </p:sp>
      <p:sp>
        <p:nvSpPr>
          <p:cNvPr id="37" name="TextBox 36">
            <a:extLst>
              <a:ext uri="{FF2B5EF4-FFF2-40B4-BE49-F238E27FC236}">
                <a16:creationId xmlns:a16="http://schemas.microsoft.com/office/drawing/2014/main" id="{CC8CD038-B3B2-7AF2-5C83-D06EF159EB46}"/>
              </a:ext>
            </a:extLst>
          </p:cNvPr>
          <p:cNvSpPr txBox="1"/>
          <p:nvPr/>
        </p:nvSpPr>
        <p:spPr>
          <a:xfrm>
            <a:off x="8164603" y="1604454"/>
            <a:ext cx="12384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dirty="0">
                <a:latin typeface="Barlow" panose="00000500000000000000" pitchFamily="2" charset="0"/>
              </a:rPr>
              <a:t>Recall</a:t>
            </a:r>
            <a:endParaRPr lang="en-US" dirty="0">
              <a:latin typeface="Barlow" panose="00000500000000000000" pitchFamily="2" charset="0"/>
            </a:endParaRPr>
          </a:p>
        </p:txBody>
      </p:sp>
      <p:sp>
        <p:nvSpPr>
          <p:cNvPr id="38" name="TextBox 37">
            <a:extLst>
              <a:ext uri="{FF2B5EF4-FFF2-40B4-BE49-F238E27FC236}">
                <a16:creationId xmlns:a16="http://schemas.microsoft.com/office/drawing/2014/main" id="{8A228F93-FF2A-97EB-2AF4-10149BA26AD3}"/>
              </a:ext>
            </a:extLst>
          </p:cNvPr>
          <p:cNvSpPr txBox="1"/>
          <p:nvPr/>
        </p:nvSpPr>
        <p:spPr>
          <a:xfrm>
            <a:off x="8115804" y="1986451"/>
            <a:ext cx="12384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dirty="0">
                <a:latin typeface="Barlow" panose="00000500000000000000" pitchFamily="2" charset="0"/>
              </a:rPr>
              <a:t>FK-score</a:t>
            </a:r>
          </a:p>
        </p:txBody>
      </p:sp>
      <p:cxnSp>
        <p:nvCxnSpPr>
          <p:cNvPr id="39" name="Straight Arrow Connector 38">
            <a:extLst>
              <a:ext uri="{FF2B5EF4-FFF2-40B4-BE49-F238E27FC236}">
                <a16:creationId xmlns:a16="http://schemas.microsoft.com/office/drawing/2014/main" id="{C1F4E78D-46BD-C548-9689-0E1F4F5EC26F}"/>
              </a:ext>
            </a:extLst>
          </p:cNvPr>
          <p:cNvCxnSpPr>
            <a:cxnSpLocks/>
            <a:stCxn id="26" idx="2"/>
            <a:endCxn id="28" idx="1"/>
          </p:cNvCxnSpPr>
          <p:nvPr/>
        </p:nvCxnSpPr>
        <p:spPr>
          <a:xfrm>
            <a:off x="4554952" y="2223408"/>
            <a:ext cx="743707" cy="618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9536BD7-48BA-BF5B-CD86-ED4F00FD2420}"/>
              </a:ext>
            </a:extLst>
          </p:cNvPr>
          <p:cNvSpPr txBox="1"/>
          <p:nvPr/>
        </p:nvSpPr>
        <p:spPr>
          <a:xfrm>
            <a:off x="5371804" y="2443566"/>
            <a:ext cx="165370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dirty="0">
                <a:solidFill>
                  <a:schemeClr val="bg1"/>
                </a:solidFill>
                <a:latin typeface="Barlow" panose="00000500000000000000" pitchFamily="2" charset="0"/>
              </a:rPr>
              <a:t>Calculating readability per API documentation </a:t>
            </a:r>
            <a:endParaRPr lang="en-US" sz="2000" dirty="0">
              <a:solidFill>
                <a:schemeClr val="bg1"/>
              </a:solidFill>
              <a:latin typeface="Barlow" panose="00000500000000000000" pitchFamily="2" charset="0"/>
            </a:endParaRPr>
          </a:p>
        </p:txBody>
      </p:sp>
      <p:cxnSp>
        <p:nvCxnSpPr>
          <p:cNvPr id="41" name="Straight Arrow Connector 40">
            <a:extLst>
              <a:ext uri="{FF2B5EF4-FFF2-40B4-BE49-F238E27FC236}">
                <a16:creationId xmlns:a16="http://schemas.microsoft.com/office/drawing/2014/main" id="{582EB93B-45EE-60A3-E33B-11390B07C88E}"/>
              </a:ext>
            </a:extLst>
          </p:cNvPr>
          <p:cNvCxnSpPr>
            <a:cxnSpLocks/>
            <a:stCxn id="28" idx="3"/>
            <a:endCxn id="29" idx="0"/>
          </p:cNvCxnSpPr>
          <p:nvPr/>
        </p:nvCxnSpPr>
        <p:spPr>
          <a:xfrm>
            <a:off x="7098659" y="2842317"/>
            <a:ext cx="848767" cy="556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8CE7B6F-5DD6-954D-8F14-63B440B0D5F1}"/>
              </a:ext>
            </a:extLst>
          </p:cNvPr>
          <p:cNvCxnSpPr>
            <a:cxnSpLocks/>
            <a:stCxn id="26" idx="2"/>
          </p:cNvCxnSpPr>
          <p:nvPr/>
        </p:nvCxnSpPr>
        <p:spPr>
          <a:xfrm flipH="1">
            <a:off x="3009991" y="2223408"/>
            <a:ext cx="1544961" cy="47340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54FBD80-6561-160B-7B7E-061DC44AA355}"/>
              </a:ext>
            </a:extLst>
          </p:cNvPr>
          <p:cNvSpPr txBox="1"/>
          <p:nvPr/>
        </p:nvSpPr>
        <p:spPr>
          <a:xfrm>
            <a:off x="1919651" y="3885522"/>
            <a:ext cx="1465613" cy="276999"/>
          </a:xfrm>
          <a:prstGeom prst="rect">
            <a:avLst/>
          </a:prstGeom>
          <a:noFill/>
        </p:spPr>
        <p:txBody>
          <a:bodyPr wrap="square" lIns="91440" tIns="45720" rIns="91440" bIns="45720" rtlCol="0" anchor="t">
            <a:spAutoFit/>
          </a:bodyPr>
          <a:lstStyle/>
          <a:p>
            <a:r>
              <a:rPr lang="en-CA" sz="1200" dirty="0"/>
              <a:t>*Labels Included </a:t>
            </a:r>
            <a:endParaRPr lang="en-US" sz="1200" dirty="0"/>
          </a:p>
        </p:txBody>
      </p:sp>
      <p:sp>
        <p:nvSpPr>
          <p:cNvPr id="45" name="TextBox 44">
            <a:extLst>
              <a:ext uri="{FF2B5EF4-FFF2-40B4-BE49-F238E27FC236}">
                <a16:creationId xmlns:a16="http://schemas.microsoft.com/office/drawing/2014/main" id="{9A987530-07BD-6326-BD0A-0B6A71E76EFF}"/>
              </a:ext>
            </a:extLst>
          </p:cNvPr>
          <p:cNvSpPr txBox="1"/>
          <p:nvPr/>
        </p:nvSpPr>
        <p:spPr>
          <a:xfrm>
            <a:off x="1919651" y="2667949"/>
            <a:ext cx="1921367" cy="430887"/>
          </a:xfrm>
          <a:prstGeom prst="rect">
            <a:avLst/>
          </a:prstGeom>
          <a:noFill/>
        </p:spPr>
        <p:txBody>
          <a:bodyPr wrap="square" lIns="91440" tIns="45720" rIns="91440" bIns="45720" rtlCol="0" anchor="t">
            <a:spAutoFit/>
          </a:bodyPr>
          <a:lstStyle/>
          <a:p>
            <a:r>
              <a:rPr lang="en-CA" sz="1100"/>
              <a:t>Data looks like (Readability Scores)</a:t>
            </a:r>
            <a:endParaRPr lang="en-US" sz="1100"/>
          </a:p>
        </p:txBody>
      </p:sp>
      <p:grpSp>
        <p:nvGrpSpPr>
          <p:cNvPr id="9" name="Group 8">
            <a:extLst>
              <a:ext uri="{FF2B5EF4-FFF2-40B4-BE49-F238E27FC236}">
                <a16:creationId xmlns:a16="http://schemas.microsoft.com/office/drawing/2014/main" id="{6CF539E7-2E1A-D092-E0CB-F910A7FCB1E2}"/>
              </a:ext>
            </a:extLst>
          </p:cNvPr>
          <p:cNvGrpSpPr/>
          <p:nvPr/>
        </p:nvGrpSpPr>
        <p:grpSpPr>
          <a:xfrm>
            <a:off x="212868" y="2274101"/>
            <a:ext cx="519042" cy="647366"/>
            <a:chOff x="526871" y="873045"/>
            <a:chExt cx="519042" cy="647366"/>
          </a:xfrm>
        </p:grpSpPr>
        <p:sp>
          <p:nvSpPr>
            <p:cNvPr id="11" name="Flowchart: Magnetic Disk 10">
              <a:extLst>
                <a:ext uri="{FF2B5EF4-FFF2-40B4-BE49-F238E27FC236}">
                  <a16:creationId xmlns:a16="http://schemas.microsoft.com/office/drawing/2014/main" id="{E34C6E75-A5AF-D205-0125-99705F8330A7}"/>
                </a:ext>
              </a:extLst>
            </p:cNvPr>
            <p:cNvSpPr/>
            <p:nvPr/>
          </p:nvSpPr>
          <p:spPr>
            <a:xfrm>
              <a:off x="528555" y="1219622"/>
              <a:ext cx="517358" cy="30078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3" name="Flowchart: Magnetic Disk 12">
              <a:extLst>
                <a:ext uri="{FF2B5EF4-FFF2-40B4-BE49-F238E27FC236}">
                  <a16:creationId xmlns:a16="http://schemas.microsoft.com/office/drawing/2014/main" id="{DFD5987E-6977-A571-6165-BF943090BCB9}"/>
                </a:ext>
              </a:extLst>
            </p:cNvPr>
            <p:cNvSpPr/>
            <p:nvPr/>
          </p:nvSpPr>
          <p:spPr>
            <a:xfrm>
              <a:off x="526871" y="1047777"/>
              <a:ext cx="517358" cy="30078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5" name="Flowchart: Magnetic Disk 14">
              <a:extLst>
                <a:ext uri="{FF2B5EF4-FFF2-40B4-BE49-F238E27FC236}">
                  <a16:creationId xmlns:a16="http://schemas.microsoft.com/office/drawing/2014/main" id="{9316636F-081B-655D-9949-3A3FDCE6DA05}"/>
                </a:ext>
              </a:extLst>
            </p:cNvPr>
            <p:cNvSpPr/>
            <p:nvPr/>
          </p:nvSpPr>
          <p:spPr>
            <a:xfrm>
              <a:off x="526871" y="873045"/>
              <a:ext cx="517358" cy="30078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grpSp>
      <p:cxnSp>
        <p:nvCxnSpPr>
          <p:cNvPr id="56" name="Straight Arrow Connector 55">
            <a:extLst>
              <a:ext uri="{FF2B5EF4-FFF2-40B4-BE49-F238E27FC236}">
                <a16:creationId xmlns:a16="http://schemas.microsoft.com/office/drawing/2014/main" id="{726EBD9C-8946-7EEF-A88E-F0D8E7ADFFF9}"/>
              </a:ext>
            </a:extLst>
          </p:cNvPr>
          <p:cNvCxnSpPr>
            <a:cxnSpLocks/>
            <a:stCxn id="30" idx="3"/>
            <a:endCxn id="26" idx="1"/>
          </p:cNvCxnSpPr>
          <p:nvPr/>
        </p:nvCxnSpPr>
        <p:spPr>
          <a:xfrm flipV="1">
            <a:off x="3149190" y="1773408"/>
            <a:ext cx="505762" cy="2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0B69B12-20D9-7986-E4B6-14EC3611FC1D}"/>
              </a:ext>
            </a:extLst>
          </p:cNvPr>
          <p:cNvCxnSpPr>
            <a:cxnSpLocks/>
            <a:stCxn id="31" idx="3"/>
            <a:endCxn id="27" idx="1"/>
          </p:cNvCxnSpPr>
          <p:nvPr/>
        </p:nvCxnSpPr>
        <p:spPr>
          <a:xfrm flipV="1">
            <a:off x="5439016" y="1737742"/>
            <a:ext cx="509216" cy="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4295892-179C-166C-EFDF-F57AF80C7AB8}"/>
              </a:ext>
            </a:extLst>
          </p:cNvPr>
          <p:cNvSpPr txBox="1"/>
          <p:nvPr/>
        </p:nvSpPr>
        <p:spPr>
          <a:xfrm>
            <a:off x="6895070" y="133867"/>
            <a:ext cx="205628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rlow" panose="00000500000000000000" pitchFamily="2" charset="0"/>
              </a:rPr>
              <a:t>TF = “TensorFlow”</a:t>
            </a:r>
          </a:p>
          <a:p>
            <a:r>
              <a:rPr lang="en-US" dirty="0">
                <a:latin typeface="Barlow" panose="00000500000000000000" pitchFamily="2" charset="0"/>
              </a:rPr>
              <a:t>ML = “Machine Learning”</a:t>
            </a:r>
          </a:p>
          <a:p>
            <a:endParaRPr lang="en-US" dirty="0">
              <a:latin typeface="Barlow" panose="00000500000000000000" pitchFamily="2" charset="0"/>
            </a:endParaRPr>
          </a:p>
        </p:txBody>
      </p:sp>
    </p:spTree>
    <p:extLst>
      <p:ext uri="{BB962C8B-B14F-4D97-AF65-F5344CB8AC3E}">
        <p14:creationId xmlns:p14="http://schemas.microsoft.com/office/powerpoint/2010/main" val="122363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5" grpId="0" animBg="1"/>
      <p:bldP spid="24" grpId="0" animBg="1"/>
      <p:bldP spid="26" grpId="0" animBg="1"/>
      <p:bldP spid="27" grpId="0" animBg="1"/>
      <p:bldP spid="28" grpId="0" animBg="1"/>
      <p:bldP spid="29" grpId="0" animBg="1"/>
      <p:bldP spid="30" grpId="0"/>
      <p:bldP spid="31" grpId="0"/>
      <p:bldP spid="32" grpId="0"/>
      <p:bldP spid="40" grpId="0"/>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2128-343F-E6D0-21BC-5DA296D29AF7}"/>
              </a:ext>
            </a:extLst>
          </p:cNvPr>
          <p:cNvSpPr>
            <a:spLocks noGrp="1"/>
          </p:cNvSpPr>
          <p:nvPr>
            <p:ph type="title"/>
          </p:nvPr>
        </p:nvSpPr>
        <p:spPr/>
        <p:txBody>
          <a:bodyPr/>
          <a:lstStyle/>
          <a:p>
            <a:r>
              <a:rPr lang="en-US" sz="3600" dirty="0">
                <a:latin typeface="Raleway SemiBold" pitchFamily="2" charset="0"/>
              </a:rPr>
              <a:t>Cross Validation and Machine Learning Prediction</a:t>
            </a:r>
            <a:endParaRPr lang="en-CA" sz="3600" dirty="0">
              <a:latin typeface="Raleway SemiBold" pitchFamily="2" charset="0"/>
            </a:endParaRPr>
          </a:p>
        </p:txBody>
      </p:sp>
      <p:sp>
        <p:nvSpPr>
          <p:cNvPr id="3" name="Text Placeholder 2">
            <a:extLst>
              <a:ext uri="{FF2B5EF4-FFF2-40B4-BE49-F238E27FC236}">
                <a16:creationId xmlns:a16="http://schemas.microsoft.com/office/drawing/2014/main" id="{66F5DDDD-2ACC-5810-42A1-97F4BA48795C}"/>
              </a:ext>
            </a:extLst>
          </p:cNvPr>
          <p:cNvSpPr>
            <a:spLocks noGrp="1"/>
          </p:cNvSpPr>
          <p:nvPr>
            <p:ph type="body" idx="1"/>
          </p:nvPr>
        </p:nvSpPr>
        <p:spPr>
          <a:xfrm>
            <a:off x="457200" y="1995750"/>
            <a:ext cx="2834640" cy="2640900"/>
          </a:xfrm>
        </p:spPr>
        <p:txBody>
          <a:bodyPr/>
          <a:lstStyle/>
          <a:p>
            <a:r>
              <a:rPr lang="en-US" dirty="0"/>
              <a:t>Logistic Regression returned the </a:t>
            </a:r>
            <a:r>
              <a:rPr lang="en-US" b="1" dirty="0"/>
              <a:t>best results </a:t>
            </a:r>
          </a:p>
          <a:p>
            <a:r>
              <a:rPr lang="en-US" dirty="0"/>
              <a:t>Bernoulli Naive Bayes was run to </a:t>
            </a:r>
            <a:r>
              <a:rPr lang="en-US" b="1" dirty="0"/>
              <a:t>validate</a:t>
            </a:r>
            <a:r>
              <a:rPr lang="en-US" dirty="0"/>
              <a:t> </a:t>
            </a:r>
            <a:r>
              <a:rPr lang="en-US" b="1" dirty="0"/>
              <a:t>the predictions</a:t>
            </a:r>
            <a:endParaRPr lang="en-CA" b="1" dirty="0"/>
          </a:p>
        </p:txBody>
      </p:sp>
      <p:sp>
        <p:nvSpPr>
          <p:cNvPr id="4" name="Slide Number Placeholder 3">
            <a:extLst>
              <a:ext uri="{FF2B5EF4-FFF2-40B4-BE49-F238E27FC236}">
                <a16:creationId xmlns:a16="http://schemas.microsoft.com/office/drawing/2014/main" id="{D5452D00-0473-7E14-5D3F-C40CA3558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1026" name="Picture 2">
            <a:extLst>
              <a:ext uri="{FF2B5EF4-FFF2-40B4-BE49-F238E27FC236}">
                <a16:creationId xmlns:a16="http://schemas.microsoft.com/office/drawing/2014/main" id="{E6AA3713-9984-2FE1-1334-DB9588627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660" y="2464058"/>
            <a:ext cx="3473715" cy="2090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2CC250-6D5F-C301-FC67-0799346000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3760" y="239746"/>
            <a:ext cx="3473715" cy="20907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47A59045-4DC3-61C6-5A4A-BE88E6DEE266}"/>
              </a:ext>
            </a:extLst>
          </p:cNvPr>
          <p:cNvGraphicFramePr>
            <a:graphicFrameLocks noGrp="1"/>
          </p:cNvGraphicFramePr>
          <p:nvPr>
            <p:extLst>
              <p:ext uri="{D42A27DB-BD31-4B8C-83A1-F6EECF244321}">
                <p14:modId xmlns:p14="http://schemas.microsoft.com/office/powerpoint/2010/main" val="2812150728"/>
              </p:ext>
            </p:extLst>
          </p:nvPr>
        </p:nvGraphicFramePr>
        <p:xfrm>
          <a:off x="7129195" y="2464058"/>
          <a:ext cx="1748280" cy="2077361"/>
        </p:xfrm>
        <a:graphic>
          <a:graphicData uri="http://schemas.openxmlformats.org/drawingml/2006/table">
            <a:tbl>
              <a:tblPr/>
              <a:tblGrid>
                <a:gridCol w="874140">
                  <a:extLst>
                    <a:ext uri="{9D8B030D-6E8A-4147-A177-3AD203B41FA5}">
                      <a16:colId xmlns:a16="http://schemas.microsoft.com/office/drawing/2014/main" val="1434074392"/>
                    </a:ext>
                  </a:extLst>
                </a:gridCol>
                <a:gridCol w="874140">
                  <a:extLst>
                    <a:ext uri="{9D8B030D-6E8A-4147-A177-3AD203B41FA5}">
                      <a16:colId xmlns:a16="http://schemas.microsoft.com/office/drawing/2014/main" val="1865472093"/>
                    </a:ext>
                  </a:extLst>
                </a:gridCol>
              </a:tblGrid>
              <a:tr h="356647">
                <a:tc>
                  <a:txBody>
                    <a:bodyPr/>
                    <a:lstStyle/>
                    <a:p>
                      <a:pPr fontAlgn="ctr"/>
                      <a:r>
                        <a:rPr lang="en-CA" dirty="0">
                          <a:effectLst/>
                        </a:rPr>
                        <a:t> </a:t>
                      </a: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007BB9"/>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tc>
                  <a:txBody>
                    <a:bodyPr/>
                    <a:lstStyle/>
                    <a:p>
                      <a:pPr algn="ctr" rtl="0" fontAlgn="ctr">
                        <a:spcBef>
                          <a:spcPts val="0"/>
                        </a:spcBef>
                        <a:spcAft>
                          <a:spcPts val="0"/>
                        </a:spcAft>
                      </a:pPr>
                      <a:r>
                        <a:rPr lang="en-CA" sz="1100" b="0" i="0" u="none" strike="noStrike" dirty="0">
                          <a:solidFill>
                            <a:srgbClr val="00B5DD"/>
                          </a:solidFill>
                          <a:effectLst/>
                          <a:latin typeface="Barlow" panose="00000500000000000000" pitchFamily="2" charset="0"/>
                        </a:rPr>
                        <a:t>Score</a:t>
                      </a:r>
                      <a:endParaRPr lang="en-CA" dirty="0">
                        <a:effectLst/>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007BB9"/>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extLst>
                  <a:ext uri="{0D108BD9-81ED-4DB2-BD59-A6C34878D82A}">
                    <a16:rowId xmlns:a16="http://schemas.microsoft.com/office/drawing/2014/main" val="2633347210"/>
                  </a:ext>
                </a:extLst>
              </a:tr>
              <a:tr h="356647">
                <a:tc>
                  <a:txBody>
                    <a:bodyPr/>
                    <a:lstStyle/>
                    <a:p>
                      <a:pPr algn="r" rtl="0" fontAlgn="ctr">
                        <a:spcBef>
                          <a:spcPts val="0"/>
                        </a:spcBef>
                        <a:spcAft>
                          <a:spcPts val="0"/>
                        </a:spcAft>
                      </a:pPr>
                      <a:r>
                        <a:rPr lang="en-CA" sz="1100" b="0" i="0" u="none" strike="noStrike" dirty="0">
                          <a:solidFill>
                            <a:srgbClr val="00B5DD"/>
                          </a:solidFill>
                          <a:effectLst/>
                          <a:latin typeface="Barlow" panose="00000500000000000000" pitchFamily="2" charset="0"/>
                        </a:rPr>
                        <a:t>Recall</a:t>
                      </a:r>
                      <a:endParaRPr lang="en-CA" dirty="0">
                        <a:effectLst/>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E9EAF2"/>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tc>
                  <a:txBody>
                    <a:bodyPr/>
                    <a:lstStyle/>
                    <a:p>
                      <a:pPr algn="ctr" rtl="0" fontAlgn="ctr">
                        <a:spcBef>
                          <a:spcPts val="0"/>
                        </a:spcBef>
                        <a:spcAft>
                          <a:spcPts val="0"/>
                        </a:spcAft>
                      </a:pPr>
                      <a:r>
                        <a:rPr lang="en-CA" sz="1400" b="1" i="0" u="none" strike="noStrike" dirty="0">
                          <a:solidFill>
                            <a:srgbClr val="3A3F50"/>
                          </a:solidFill>
                          <a:effectLst/>
                          <a:latin typeface="Barlow" panose="00000500000000000000" pitchFamily="2" charset="0"/>
                        </a:rPr>
                        <a:t>1.0</a:t>
                      </a:r>
                      <a:endParaRPr lang="en-CA" dirty="0">
                        <a:effectLst/>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E9EAF2"/>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extLst>
                  <a:ext uri="{0D108BD9-81ED-4DB2-BD59-A6C34878D82A}">
                    <a16:rowId xmlns:a16="http://schemas.microsoft.com/office/drawing/2014/main" val="846244616"/>
                  </a:ext>
                </a:extLst>
              </a:tr>
              <a:tr h="490074">
                <a:tc>
                  <a:txBody>
                    <a:bodyPr/>
                    <a:lstStyle/>
                    <a:p>
                      <a:pPr algn="r" rtl="0" fontAlgn="ctr">
                        <a:spcBef>
                          <a:spcPts val="0"/>
                        </a:spcBef>
                        <a:spcAft>
                          <a:spcPts val="0"/>
                        </a:spcAft>
                      </a:pPr>
                      <a:r>
                        <a:rPr lang="en-CA" sz="1100" b="0" i="0" u="none" strike="noStrike" dirty="0">
                          <a:solidFill>
                            <a:srgbClr val="00B5DD"/>
                          </a:solidFill>
                          <a:effectLst/>
                          <a:latin typeface="Barlow" panose="00000500000000000000" pitchFamily="2" charset="0"/>
                        </a:rPr>
                        <a:t>Precision</a:t>
                      </a:r>
                      <a:endParaRPr lang="en-CA" dirty="0">
                        <a:effectLst/>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E9EAF2"/>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tc>
                  <a:txBody>
                    <a:bodyPr/>
                    <a:lstStyle/>
                    <a:p>
                      <a:pPr algn="ctr" rtl="0" fontAlgn="ctr">
                        <a:spcBef>
                          <a:spcPts val="0"/>
                        </a:spcBef>
                        <a:spcAft>
                          <a:spcPts val="0"/>
                        </a:spcAft>
                      </a:pPr>
                      <a:r>
                        <a:rPr lang="en-CA" sz="1400" b="1" i="0" u="none" strike="noStrike" dirty="0">
                          <a:solidFill>
                            <a:srgbClr val="3A3F50"/>
                          </a:solidFill>
                          <a:effectLst/>
                          <a:latin typeface="Barlow" panose="00000500000000000000" pitchFamily="2" charset="0"/>
                        </a:rPr>
                        <a:t>0.63</a:t>
                      </a:r>
                      <a:endParaRPr lang="en-CA" dirty="0">
                        <a:effectLst/>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E9EAF2"/>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extLst>
                  <a:ext uri="{0D108BD9-81ED-4DB2-BD59-A6C34878D82A}">
                    <a16:rowId xmlns:a16="http://schemas.microsoft.com/office/drawing/2014/main" val="931105015"/>
                  </a:ext>
                </a:extLst>
              </a:tr>
              <a:tr h="356647">
                <a:tc>
                  <a:txBody>
                    <a:bodyPr/>
                    <a:lstStyle/>
                    <a:p>
                      <a:pPr algn="r" rtl="0" fontAlgn="ctr">
                        <a:spcBef>
                          <a:spcPts val="0"/>
                        </a:spcBef>
                        <a:spcAft>
                          <a:spcPts val="0"/>
                        </a:spcAft>
                      </a:pPr>
                      <a:r>
                        <a:rPr lang="en-CA" sz="1100" b="0" i="0" u="none" strike="noStrike" dirty="0">
                          <a:solidFill>
                            <a:srgbClr val="00B5DD"/>
                          </a:solidFill>
                          <a:effectLst/>
                          <a:latin typeface="Barlow" panose="00000500000000000000" pitchFamily="2" charset="0"/>
                        </a:rPr>
                        <a:t>F1</a:t>
                      </a:r>
                      <a:endParaRPr lang="en-CA" dirty="0">
                        <a:effectLst/>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E9EAF2"/>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tc>
                  <a:txBody>
                    <a:bodyPr/>
                    <a:lstStyle/>
                    <a:p>
                      <a:pPr algn="ctr" rtl="0" fontAlgn="ctr">
                        <a:spcBef>
                          <a:spcPts val="0"/>
                        </a:spcBef>
                        <a:spcAft>
                          <a:spcPts val="0"/>
                        </a:spcAft>
                      </a:pPr>
                      <a:r>
                        <a:rPr lang="en-CA" sz="1400" b="1" i="0" u="none" strike="noStrike" dirty="0">
                          <a:solidFill>
                            <a:srgbClr val="3A3F50"/>
                          </a:solidFill>
                          <a:effectLst/>
                          <a:latin typeface="Barlow" panose="00000500000000000000" pitchFamily="2" charset="0"/>
                        </a:rPr>
                        <a:t>0.77</a:t>
                      </a:r>
                      <a:endParaRPr lang="en-CA" dirty="0">
                        <a:effectLst/>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E9EAF2"/>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extLst>
                  <a:ext uri="{0D108BD9-81ED-4DB2-BD59-A6C34878D82A}">
                    <a16:rowId xmlns:a16="http://schemas.microsoft.com/office/drawing/2014/main" val="1630790391"/>
                  </a:ext>
                </a:extLst>
              </a:tr>
              <a:tr h="517346">
                <a:tc>
                  <a:txBody>
                    <a:bodyPr/>
                    <a:lstStyle/>
                    <a:p>
                      <a:pPr marL="0" marR="0" lvl="0" indent="0" algn="r" defTabSz="914400" rtl="0" eaLnBrk="1" fontAlgn="ctr" latinLnBrk="0" hangingPunct="1">
                        <a:lnSpc>
                          <a:spcPct val="100000"/>
                        </a:lnSpc>
                        <a:spcBef>
                          <a:spcPts val="0"/>
                        </a:spcBef>
                        <a:spcAft>
                          <a:spcPts val="0"/>
                        </a:spcAft>
                        <a:buClr>
                          <a:srgbClr val="000000"/>
                        </a:buClr>
                        <a:buSzTx/>
                        <a:buFont typeface="Arial"/>
                        <a:buNone/>
                        <a:tabLst/>
                        <a:defRPr/>
                      </a:pPr>
                      <a:r>
                        <a:rPr kumimoji="0" lang="en-CA" sz="1100" b="0" i="0" u="none" strike="noStrike" kern="0" cap="none" spc="0" normalizeH="0" baseline="0" noProof="0" dirty="0">
                          <a:ln>
                            <a:noFill/>
                          </a:ln>
                          <a:solidFill>
                            <a:srgbClr val="00B5DD"/>
                          </a:solidFill>
                          <a:effectLst/>
                          <a:uLnTx/>
                          <a:uFillTx/>
                          <a:latin typeface="Barlow" panose="00000500000000000000" pitchFamily="2" charset="0"/>
                          <a:ea typeface="+mn-ea"/>
                          <a:cs typeface="+mn-cs"/>
                          <a:sym typeface="Arial"/>
                        </a:rPr>
                        <a:t>Accuracy</a:t>
                      </a:r>
                      <a:endParaRPr kumimoji="0" lang="en-CA" sz="1400" b="0" i="0" u="none" strike="noStrike" kern="0" cap="none" spc="0" normalizeH="0" baseline="0" noProof="0" dirty="0">
                        <a:ln>
                          <a:noFill/>
                        </a:ln>
                        <a:solidFill>
                          <a:srgbClr val="3A3F50"/>
                        </a:solidFill>
                        <a:effectLst/>
                        <a:uLnTx/>
                        <a:uFillTx/>
                        <a:latin typeface="+mn-lt"/>
                        <a:ea typeface="+mn-ea"/>
                        <a:cs typeface="+mn-cs"/>
                        <a:sym typeface="Arial"/>
                      </a:endParaRPr>
                    </a:p>
                    <a:p>
                      <a:pPr algn="r" rtl="0" fontAlgn="ctr">
                        <a:spcBef>
                          <a:spcPts val="0"/>
                        </a:spcBef>
                        <a:spcAft>
                          <a:spcPts val="0"/>
                        </a:spcAft>
                      </a:pPr>
                      <a:endParaRPr lang="en-CA" dirty="0">
                        <a:effectLst/>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E9EAF2"/>
                      </a:solidFill>
                      <a:prstDash val="solid"/>
                      <a:round/>
                      <a:headEnd type="none" w="med" len="med"/>
                      <a:tailEnd type="none" w="med" len="med"/>
                    </a:lnT>
                    <a:lnB w="7620" cap="flat" cmpd="sng" algn="ctr">
                      <a:solidFill>
                        <a:srgbClr val="007BB9"/>
                      </a:solidFill>
                      <a:prstDash val="solid"/>
                      <a:round/>
                      <a:headEnd type="none" w="med" len="med"/>
                      <a:tailEnd type="none" w="med" len="med"/>
                    </a:lnB>
                  </a:tcPr>
                </a:tc>
                <a:tc>
                  <a:txBody>
                    <a:bodyPr/>
                    <a:lstStyle/>
                    <a:p>
                      <a:pPr algn="ctr" rtl="0" fontAlgn="ctr">
                        <a:spcBef>
                          <a:spcPts val="0"/>
                        </a:spcBef>
                        <a:spcAft>
                          <a:spcPts val="0"/>
                        </a:spcAft>
                      </a:pPr>
                      <a:r>
                        <a:rPr lang="en-CA" sz="1400" b="1" i="0" u="none" strike="noStrike" dirty="0">
                          <a:solidFill>
                            <a:srgbClr val="3A3F50"/>
                          </a:solidFill>
                          <a:effectLst/>
                          <a:latin typeface="Barlow" panose="00000500000000000000" pitchFamily="2" charset="0"/>
                        </a:rPr>
                        <a:t>0.70</a:t>
                      </a:r>
                      <a:endParaRPr lang="en-CA" dirty="0">
                        <a:effectLst/>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E9EAF2"/>
                      </a:solidFill>
                      <a:prstDash val="solid"/>
                      <a:round/>
                      <a:headEnd type="none" w="med" len="med"/>
                      <a:tailEnd type="none" w="med" len="med"/>
                    </a:lnT>
                    <a:lnB w="7620" cap="flat" cmpd="sng" algn="ctr">
                      <a:solidFill>
                        <a:srgbClr val="007BB9"/>
                      </a:solidFill>
                      <a:prstDash val="solid"/>
                      <a:round/>
                      <a:headEnd type="none" w="med" len="med"/>
                      <a:tailEnd type="none" w="med" len="med"/>
                    </a:lnB>
                  </a:tcPr>
                </a:tc>
                <a:extLst>
                  <a:ext uri="{0D108BD9-81ED-4DB2-BD59-A6C34878D82A}">
                    <a16:rowId xmlns:a16="http://schemas.microsoft.com/office/drawing/2014/main" val="1720669799"/>
                  </a:ext>
                </a:extLst>
              </a:tr>
            </a:tbl>
          </a:graphicData>
        </a:graphic>
      </p:graphicFrame>
      <p:sp>
        <p:nvSpPr>
          <p:cNvPr id="8" name="Rectangle 6">
            <a:extLst>
              <a:ext uri="{FF2B5EF4-FFF2-40B4-BE49-F238E27FC236}">
                <a16:creationId xmlns:a16="http://schemas.microsoft.com/office/drawing/2014/main" id="{AD758449-EAFF-4959-736C-607D91F95FB6}"/>
              </a:ext>
            </a:extLst>
          </p:cNvPr>
          <p:cNvSpPr>
            <a:spLocks noChangeArrowheads="1"/>
          </p:cNvSpPr>
          <p:nvPr/>
        </p:nvSpPr>
        <p:spPr bwMode="auto">
          <a:xfrm>
            <a:off x="2731008" y="3273145"/>
            <a:ext cx="7610606" cy="364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42344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16FC411-D31D-CC1D-1B52-B952C26ACCF5}"/>
              </a:ext>
            </a:extLst>
          </p:cNvPr>
          <p:cNvSpPr>
            <a:spLocks noGrp="1"/>
          </p:cNvSpPr>
          <p:nvPr>
            <p:ph type="body" idx="1"/>
          </p:nvPr>
        </p:nvSpPr>
        <p:spPr/>
        <p:txBody>
          <a:bodyPr/>
          <a:lstStyle/>
          <a:p>
            <a:r>
              <a:rPr lang="en-CA"/>
              <a:t>Determining expertise level of TensorFlow APIs</a:t>
            </a:r>
            <a:endParaRPr lang="en-US"/>
          </a:p>
        </p:txBody>
      </p:sp>
      <p:sp>
        <p:nvSpPr>
          <p:cNvPr id="4" name="Slide Number Placeholder 3">
            <a:extLst>
              <a:ext uri="{FF2B5EF4-FFF2-40B4-BE49-F238E27FC236}">
                <a16:creationId xmlns:a16="http://schemas.microsoft.com/office/drawing/2014/main" id="{A9A9030E-DDD6-915B-5FC7-54B94DF0A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6" name="Picture 6" descr="Scatter chart&#10;&#10;Description automatically generated">
            <a:extLst>
              <a:ext uri="{FF2B5EF4-FFF2-40B4-BE49-F238E27FC236}">
                <a16:creationId xmlns:a16="http://schemas.microsoft.com/office/drawing/2014/main" id="{AD216217-298E-B873-8F50-7726FB37EB15}"/>
              </a:ext>
            </a:extLst>
          </p:cNvPr>
          <p:cNvPicPr>
            <a:picLocks noChangeAspect="1"/>
          </p:cNvPicPr>
          <p:nvPr/>
        </p:nvPicPr>
        <p:blipFill>
          <a:blip r:embed="rId3"/>
          <a:stretch>
            <a:fillRect/>
          </a:stretch>
        </p:blipFill>
        <p:spPr>
          <a:xfrm>
            <a:off x="2760818" y="268006"/>
            <a:ext cx="2495474" cy="1649308"/>
          </a:xfrm>
          <a:prstGeom prst="rect">
            <a:avLst/>
          </a:prstGeom>
        </p:spPr>
      </p:pic>
      <p:pic>
        <p:nvPicPr>
          <p:cNvPr id="8" name="Picture 8" descr="Scatter chart&#10;&#10;Description automatically generated">
            <a:extLst>
              <a:ext uri="{FF2B5EF4-FFF2-40B4-BE49-F238E27FC236}">
                <a16:creationId xmlns:a16="http://schemas.microsoft.com/office/drawing/2014/main" id="{62F3DB79-7B1A-9760-EACB-81179AC85B1E}"/>
              </a:ext>
            </a:extLst>
          </p:cNvPr>
          <p:cNvPicPr>
            <a:picLocks noChangeAspect="1"/>
          </p:cNvPicPr>
          <p:nvPr/>
        </p:nvPicPr>
        <p:blipFill>
          <a:blip r:embed="rId4"/>
          <a:stretch>
            <a:fillRect/>
          </a:stretch>
        </p:blipFill>
        <p:spPr>
          <a:xfrm>
            <a:off x="175157" y="281751"/>
            <a:ext cx="2432281" cy="1621820"/>
          </a:xfrm>
          <a:prstGeom prst="rect">
            <a:avLst/>
          </a:prstGeom>
        </p:spPr>
      </p:pic>
      <p:pic>
        <p:nvPicPr>
          <p:cNvPr id="9" name="Picture 9" descr="Shape, arrow&#10;&#10;Description automatically generated">
            <a:extLst>
              <a:ext uri="{FF2B5EF4-FFF2-40B4-BE49-F238E27FC236}">
                <a16:creationId xmlns:a16="http://schemas.microsoft.com/office/drawing/2014/main" id="{801711CD-B46F-E479-53E1-CF6E5ACE4CC9}"/>
              </a:ext>
            </a:extLst>
          </p:cNvPr>
          <p:cNvPicPr>
            <a:picLocks noChangeAspect="1"/>
          </p:cNvPicPr>
          <p:nvPr/>
        </p:nvPicPr>
        <p:blipFill>
          <a:blip r:embed="rId5"/>
          <a:stretch>
            <a:fillRect/>
          </a:stretch>
        </p:blipFill>
        <p:spPr>
          <a:xfrm>
            <a:off x="5409672" y="264347"/>
            <a:ext cx="2495473" cy="1656628"/>
          </a:xfrm>
          <a:prstGeom prst="rect">
            <a:avLst/>
          </a:prstGeom>
        </p:spPr>
      </p:pic>
      <p:pic>
        <p:nvPicPr>
          <p:cNvPr id="10" name="Picture 10" descr="A picture containing shape&#10;&#10;Description automatically generated">
            <a:extLst>
              <a:ext uri="{FF2B5EF4-FFF2-40B4-BE49-F238E27FC236}">
                <a16:creationId xmlns:a16="http://schemas.microsoft.com/office/drawing/2014/main" id="{AD3C7CC4-EF69-DED5-EA96-5F4B6B391A10}"/>
              </a:ext>
            </a:extLst>
          </p:cNvPr>
          <p:cNvPicPr>
            <a:picLocks noChangeAspect="1"/>
          </p:cNvPicPr>
          <p:nvPr/>
        </p:nvPicPr>
        <p:blipFill>
          <a:blip r:embed="rId6"/>
          <a:stretch>
            <a:fillRect/>
          </a:stretch>
        </p:blipFill>
        <p:spPr>
          <a:xfrm>
            <a:off x="148012" y="2438039"/>
            <a:ext cx="2510792" cy="1730257"/>
          </a:xfrm>
          <a:prstGeom prst="rect">
            <a:avLst/>
          </a:prstGeom>
        </p:spPr>
      </p:pic>
      <p:pic>
        <p:nvPicPr>
          <p:cNvPr id="11" name="Picture 11" descr="Scatter chart&#10;&#10;Description automatically generated">
            <a:extLst>
              <a:ext uri="{FF2B5EF4-FFF2-40B4-BE49-F238E27FC236}">
                <a16:creationId xmlns:a16="http://schemas.microsoft.com/office/drawing/2014/main" id="{5D01714F-D9C1-69EE-72A9-BB9806387D2D}"/>
              </a:ext>
            </a:extLst>
          </p:cNvPr>
          <p:cNvPicPr>
            <a:picLocks noChangeAspect="1"/>
          </p:cNvPicPr>
          <p:nvPr/>
        </p:nvPicPr>
        <p:blipFill>
          <a:blip r:embed="rId7"/>
          <a:stretch>
            <a:fillRect/>
          </a:stretch>
        </p:blipFill>
        <p:spPr>
          <a:xfrm>
            <a:off x="2658804" y="2438036"/>
            <a:ext cx="2597488" cy="1730267"/>
          </a:xfrm>
          <a:prstGeom prst="rect">
            <a:avLst/>
          </a:prstGeom>
        </p:spPr>
      </p:pic>
      <p:pic>
        <p:nvPicPr>
          <p:cNvPr id="12" name="Picture 12" descr="A picture containing arrow&#10;&#10;Description automatically generated">
            <a:extLst>
              <a:ext uri="{FF2B5EF4-FFF2-40B4-BE49-F238E27FC236}">
                <a16:creationId xmlns:a16="http://schemas.microsoft.com/office/drawing/2014/main" id="{BA3530DB-9384-104C-3176-A134CB50055B}"/>
              </a:ext>
            </a:extLst>
          </p:cNvPr>
          <p:cNvPicPr>
            <a:picLocks noChangeAspect="1"/>
          </p:cNvPicPr>
          <p:nvPr/>
        </p:nvPicPr>
        <p:blipFill>
          <a:blip r:embed="rId8"/>
          <a:stretch>
            <a:fillRect/>
          </a:stretch>
        </p:blipFill>
        <p:spPr>
          <a:xfrm>
            <a:off x="5364805" y="2438037"/>
            <a:ext cx="2685541" cy="1730262"/>
          </a:xfrm>
          <a:prstGeom prst="rect">
            <a:avLst/>
          </a:prstGeom>
        </p:spPr>
      </p:pic>
      <p:sp>
        <p:nvSpPr>
          <p:cNvPr id="16" name="TextBox 15">
            <a:extLst>
              <a:ext uri="{FF2B5EF4-FFF2-40B4-BE49-F238E27FC236}">
                <a16:creationId xmlns:a16="http://schemas.microsoft.com/office/drawing/2014/main" id="{D17246B6-A907-7CA0-3595-1D7E1DFA7B9F}"/>
              </a:ext>
            </a:extLst>
          </p:cNvPr>
          <p:cNvSpPr txBox="1"/>
          <p:nvPr/>
        </p:nvSpPr>
        <p:spPr>
          <a:xfrm>
            <a:off x="8073546" y="938772"/>
            <a:ext cx="8355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arlow" panose="00000500000000000000" pitchFamily="2" charset="0"/>
              </a:rPr>
              <a:t>K = 2</a:t>
            </a:r>
          </a:p>
        </p:txBody>
      </p:sp>
      <p:sp>
        <p:nvSpPr>
          <p:cNvPr id="18" name="TextBox 17">
            <a:extLst>
              <a:ext uri="{FF2B5EF4-FFF2-40B4-BE49-F238E27FC236}">
                <a16:creationId xmlns:a16="http://schemas.microsoft.com/office/drawing/2014/main" id="{807A3CCB-3275-2982-EE6A-5B2B30BC93DC}"/>
              </a:ext>
            </a:extLst>
          </p:cNvPr>
          <p:cNvSpPr txBox="1"/>
          <p:nvPr/>
        </p:nvSpPr>
        <p:spPr>
          <a:xfrm>
            <a:off x="8088978" y="3030397"/>
            <a:ext cx="8355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rlow" panose="00000500000000000000" pitchFamily="2" charset="0"/>
              </a:rPr>
              <a:t>K = 3</a:t>
            </a:r>
          </a:p>
        </p:txBody>
      </p:sp>
      <p:cxnSp>
        <p:nvCxnSpPr>
          <p:cNvPr id="19" name="Google Shape;2401;p43">
            <a:extLst>
              <a:ext uri="{FF2B5EF4-FFF2-40B4-BE49-F238E27FC236}">
                <a16:creationId xmlns:a16="http://schemas.microsoft.com/office/drawing/2014/main" id="{8D12196B-8247-4AF0-E539-7D99F5E71131}"/>
              </a:ext>
            </a:extLst>
          </p:cNvPr>
          <p:cNvCxnSpPr>
            <a:cxnSpLocks/>
          </p:cNvCxnSpPr>
          <p:nvPr/>
        </p:nvCxnSpPr>
        <p:spPr>
          <a:xfrm>
            <a:off x="100133" y="2197210"/>
            <a:ext cx="8895586" cy="0"/>
          </a:xfrm>
          <a:prstGeom prst="straightConnector1">
            <a:avLst/>
          </a:prstGeom>
          <a:noFill/>
          <a:ln w="9525" cap="flat" cmpd="sng">
            <a:solidFill>
              <a:schemeClr val="accent1"/>
            </a:solidFill>
            <a:prstDash val="solid"/>
            <a:round/>
            <a:headEnd type="oval" w="med" len="med"/>
            <a:tailEnd type="oval" w="med" len="med"/>
          </a:ln>
        </p:spPr>
      </p:cxnSp>
    </p:spTree>
    <p:extLst>
      <p:ext uri="{BB962C8B-B14F-4D97-AF65-F5344CB8AC3E}">
        <p14:creationId xmlns:p14="http://schemas.microsoft.com/office/powerpoint/2010/main" val="172755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10D1D-448C-038F-8460-5A2BC76EFDF1}"/>
              </a:ext>
            </a:extLst>
          </p:cNvPr>
          <p:cNvSpPr>
            <a:spLocks noGrp="1"/>
          </p:cNvSpPr>
          <p:nvPr>
            <p:ph type="body" idx="1"/>
          </p:nvPr>
        </p:nvSpPr>
        <p:spPr/>
        <p:txBody>
          <a:bodyPr/>
          <a:lstStyle/>
          <a:p>
            <a:r>
              <a:rPr lang="en-US" dirty="0"/>
              <a:t>Distributions of Questions ran on varying expertise level </a:t>
            </a:r>
            <a:endParaRPr lang="en-CA" dirty="0"/>
          </a:p>
        </p:txBody>
      </p:sp>
      <p:sp>
        <p:nvSpPr>
          <p:cNvPr id="3" name="Slide Number Placeholder 2">
            <a:extLst>
              <a:ext uri="{FF2B5EF4-FFF2-40B4-BE49-F238E27FC236}">
                <a16:creationId xmlns:a16="http://schemas.microsoft.com/office/drawing/2014/main" id="{F0192BF7-AB56-0B42-CA5A-69104DDFE2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2050" name="Picture 2">
            <a:extLst>
              <a:ext uri="{FF2B5EF4-FFF2-40B4-BE49-F238E27FC236}">
                <a16:creationId xmlns:a16="http://schemas.microsoft.com/office/drawing/2014/main" id="{4E411033-3EC8-0577-8BD3-E576270CE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7645" y="105173"/>
            <a:ext cx="4668710" cy="412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451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44F779-9219-F464-3A0D-C204C146ADA7}"/>
              </a:ext>
            </a:extLst>
          </p:cNvPr>
          <p:cNvSpPr>
            <a:spLocks noGrp="1"/>
          </p:cNvSpPr>
          <p:nvPr>
            <p:ph type="body" idx="1"/>
          </p:nvPr>
        </p:nvSpPr>
        <p:spPr/>
        <p:txBody>
          <a:bodyPr/>
          <a:lstStyle/>
          <a:p>
            <a:r>
              <a:rPr lang="en-US" dirty="0"/>
              <a:t>Text Simplification with EASSE (Easier Automatic Sentence Simplification Evaluation) and ACCESS (</a:t>
            </a:r>
            <a:r>
              <a:rPr lang="en-US" dirty="0" err="1"/>
              <a:t>AudienCe</a:t>
            </a:r>
            <a:r>
              <a:rPr lang="en-US" dirty="0"/>
              <a:t>-Centric Sentence Simplification)</a:t>
            </a:r>
            <a:endParaRPr lang="en-CA" dirty="0"/>
          </a:p>
        </p:txBody>
      </p:sp>
      <p:sp>
        <p:nvSpPr>
          <p:cNvPr id="3" name="Slide Number Placeholder 2">
            <a:extLst>
              <a:ext uri="{FF2B5EF4-FFF2-40B4-BE49-F238E27FC236}">
                <a16:creationId xmlns:a16="http://schemas.microsoft.com/office/drawing/2014/main" id="{DAAF32A0-5746-0353-4893-F6E96B8678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aphicFrame>
        <p:nvGraphicFramePr>
          <p:cNvPr id="4" name="Table 3">
            <a:extLst>
              <a:ext uri="{FF2B5EF4-FFF2-40B4-BE49-F238E27FC236}">
                <a16:creationId xmlns:a16="http://schemas.microsoft.com/office/drawing/2014/main" id="{CC7DDE8C-3B81-F193-12FD-8964E40458C3}"/>
              </a:ext>
            </a:extLst>
          </p:cNvPr>
          <p:cNvGraphicFramePr>
            <a:graphicFrameLocks noGrp="1"/>
          </p:cNvGraphicFramePr>
          <p:nvPr>
            <p:extLst>
              <p:ext uri="{D42A27DB-BD31-4B8C-83A1-F6EECF244321}">
                <p14:modId xmlns:p14="http://schemas.microsoft.com/office/powerpoint/2010/main" val="3462620195"/>
              </p:ext>
            </p:extLst>
          </p:nvPr>
        </p:nvGraphicFramePr>
        <p:xfrm>
          <a:off x="597408" y="1139803"/>
          <a:ext cx="8089392" cy="2286149"/>
        </p:xfrm>
        <a:graphic>
          <a:graphicData uri="http://schemas.openxmlformats.org/drawingml/2006/table">
            <a:tbl>
              <a:tblPr/>
              <a:tblGrid>
                <a:gridCol w="3889248">
                  <a:extLst>
                    <a:ext uri="{9D8B030D-6E8A-4147-A177-3AD203B41FA5}">
                      <a16:colId xmlns:a16="http://schemas.microsoft.com/office/drawing/2014/main" val="1434074392"/>
                    </a:ext>
                  </a:extLst>
                </a:gridCol>
                <a:gridCol w="4200144">
                  <a:extLst>
                    <a:ext uri="{9D8B030D-6E8A-4147-A177-3AD203B41FA5}">
                      <a16:colId xmlns:a16="http://schemas.microsoft.com/office/drawing/2014/main" val="1865472093"/>
                    </a:ext>
                  </a:extLst>
                </a:gridCol>
              </a:tblGrid>
              <a:tr h="467654">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CA" sz="1400" dirty="0">
                          <a:effectLst/>
                        </a:rPr>
                        <a:t> </a:t>
                      </a:r>
                      <a:r>
                        <a:rPr kumimoji="0" lang="en-CA" sz="1400" b="0" i="0" u="none" strike="noStrike" kern="0" cap="none" spc="0" normalizeH="0" baseline="0" noProof="0" dirty="0">
                          <a:ln>
                            <a:noFill/>
                          </a:ln>
                          <a:solidFill>
                            <a:srgbClr val="00B5DD"/>
                          </a:solidFill>
                          <a:effectLst/>
                          <a:uLnTx/>
                          <a:uFillTx/>
                          <a:latin typeface="Barlow" panose="00000500000000000000" pitchFamily="2" charset="0"/>
                          <a:ea typeface="+mn-ea"/>
                          <a:cs typeface="+mn-cs"/>
                          <a:sym typeface="Arial"/>
                        </a:rPr>
                        <a:t>Before</a:t>
                      </a:r>
                      <a:endParaRPr kumimoji="0" lang="en-CA" sz="1400" b="0" i="0" u="none" strike="noStrike" kern="0" cap="none" spc="0" normalizeH="0" baseline="0" noProof="0" dirty="0">
                        <a:ln>
                          <a:noFill/>
                        </a:ln>
                        <a:solidFill>
                          <a:srgbClr val="3A3F50"/>
                        </a:solidFill>
                        <a:effectLst/>
                        <a:uLnTx/>
                        <a:uFillTx/>
                        <a:latin typeface="+mn-lt"/>
                        <a:ea typeface="+mn-ea"/>
                        <a:cs typeface="+mn-cs"/>
                        <a:sym typeface="Arial"/>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007BB9"/>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B5DD"/>
                          </a:solidFill>
                          <a:effectLst/>
                          <a:latin typeface="Barlow" panose="00000500000000000000" pitchFamily="2" charset="0"/>
                        </a:rPr>
                        <a:t>A</a:t>
                      </a:r>
                      <a:r>
                        <a:rPr lang="en-CA" sz="1400" b="0" i="0" u="none" strike="noStrike" dirty="0" err="1">
                          <a:solidFill>
                            <a:srgbClr val="00B5DD"/>
                          </a:solidFill>
                          <a:effectLst/>
                          <a:latin typeface="Barlow" panose="00000500000000000000" pitchFamily="2" charset="0"/>
                        </a:rPr>
                        <a:t>fter</a:t>
                      </a:r>
                      <a:endParaRPr lang="en-CA" sz="1400" dirty="0">
                        <a:effectLst/>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007BB9"/>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extLst>
                  <a:ext uri="{0D108BD9-81ED-4DB2-BD59-A6C34878D82A}">
                    <a16:rowId xmlns:a16="http://schemas.microsoft.com/office/drawing/2014/main" val="2633347210"/>
                  </a:ext>
                </a:extLst>
              </a:tr>
              <a:tr h="1818495">
                <a:tc>
                  <a:txBody>
                    <a:bodyPr/>
                    <a:lstStyle/>
                    <a:p>
                      <a:pPr algn="l" rtl="0" fontAlgn="ctr">
                        <a:spcBef>
                          <a:spcPts val="0"/>
                        </a:spcBef>
                        <a:spcAft>
                          <a:spcPts val="0"/>
                        </a:spcAft>
                      </a:pPr>
                      <a:r>
                        <a:rPr lang="en-US" dirty="0">
                          <a:effectLst/>
                          <a:latin typeface="Barlow" panose="00000500000000000000" pitchFamily="2" charset="0"/>
                        </a:rPr>
                        <a:t>… but keep in mind that </a:t>
                      </a:r>
                      <a:r>
                        <a:rPr lang="en-US" dirty="0" err="1">
                          <a:effectLst/>
                          <a:latin typeface="Consolas" panose="020B0609020204030204" pitchFamily="49" charset="0"/>
                        </a:rPr>
                        <a:t>tf.function</a:t>
                      </a:r>
                      <a:r>
                        <a:rPr lang="en-US" dirty="0">
                          <a:effectLst/>
                          <a:latin typeface="Consolas" panose="020B0609020204030204" pitchFamily="49" charset="0"/>
                        </a:rPr>
                        <a:t> </a:t>
                      </a:r>
                      <a:r>
                        <a:rPr lang="en-US" dirty="0">
                          <a:effectLst/>
                          <a:latin typeface="Barlow" panose="00000500000000000000" pitchFamily="2" charset="0"/>
                        </a:rPr>
                        <a:t>only </a:t>
                      </a:r>
                      <a:r>
                        <a:rPr lang="en-US" dirty="0">
                          <a:effectLst/>
                          <a:highlight>
                            <a:srgbClr val="FFFF00"/>
                          </a:highlight>
                          <a:latin typeface="Barlow" panose="00000500000000000000" pitchFamily="2" charset="0"/>
                        </a:rPr>
                        <a:t>executes</a:t>
                      </a:r>
                      <a:r>
                        <a:rPr lang="en-US" dirty="0">
                          <a:effectLst/>
                          <a:latin typeface="Barlow" panose="00000500000000000000" pitchFamily="2" charset="0"/>
                        </a:rPr>
                        <a:t> such code at trace time, and generally will not be </a:t>
                      </a:r>
                      <a:r>
                        <a:rPr lang="en-US" dirty="0">
                          <a:effectLst/>
                          <a:highlight>
                            <a:srgbClr val="00FF00"/>
                          </a:highlight>
                          <a:latin typeface="Barlow" panose="00000500000000000000" pitchFamily="2" charset="0"/>
                        </a:rPr>
                        <a:t>consistent</a:t>
                      </a:r>
                      <a:r>
                        <a:rPr lang="en-US" dirty="0">
                          <a:effectLst/>
                          <a:latin typeface="Barlow" panose="00000500000000000000" pitchFamily="2" charset="0"/>
                        </a:rPr>
                        <a:t> with eager execution.</a:t>
                      </a:r>
                      <a:endParaRPr lang="en-CA" dirty="0">
                        <a:effectLst/>
                        <a:latin typeface="Barlow" panose="00000500000000000000" pitchFamily="2" charset="0"/>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E9EAF2"/>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tc>
                  <a:txBody>
                    <a:bodyPr/>
                    <a:lstStyle/>
                    <a:p>
                      <a:pPr algn="l" rtl="0" fontAlgn="ctr">
                        <a:spcBef>
                          <a:spcPts val="0"/>
                        </a:spcBef>
                        <a:spcAft>
                          <a:spcPts val="0"/>
                        </a:spcAft>
                      </a:pPr>
                      <a:r>
                        <a:rPr lang="en-US" sz="1400" b="0" i="0" u="none" strike="noStrike" cap="none" dirty="0">
                          <a:solidFill>
                            <a:schemeClr val="tx1"/>
                          </a:solidFill>
                          <a:effectLst/>
                          <a:latin typeface="Barlow" panose="00000500000000000000" pitchFamily="2" charset="0"/>
                          <a:ea typeface="+mn-ea"/>
                          <a:cs typeface="+mn-cs"/>
                          <a:sym typeface="Arial"/>
                        </a:rPr>
                        <a:t>…but keep in mind that </a:t>
                      </a:r>
                      <a:r>
                        <a:rPr lang="en-US" sz="1400" b="0" i="0" u="none" strike="noStrike" cap="none" dirty="0" err="1">
                          <a:solidFill>
                            <a:schemeClr val="tx1"/>
                          </a:solidFill>
                          <a:effectLst/>
                          <a:latin typeface="Consolas" panose="020B0609020204030204" pitchFamily="49" charset="0"/>
                          <a:ea typeface="+mn-ea"/>
                          <a:cs typeface="+mn-cs"/>
                          <a:sym typeface="Arial"/>
                        </a:rPr>
                        <a:t>tf.function</a:t>
                      </a:r>
                      <a:r>
                        <a:rPr lang="en-US" sz="1400" b="0" i="0" u="none" strike="noStrike" cap="none" dirty="0">
                          <a:solidFill>
                            <a:schemeClr val="tx1"/>
                          </a:solidFill>
                          <a:effectLst/>
                          <a:latin typeface="Consolas" panose="020B0609020204030204" pitchFamily="49" charset="0"/>
                          <a:ea typeface="+mn-ea"/>
                          <a:cs typeface="+mn-cs"/>
                          <a:sym typeface="Arial"/>
                        </a:rPr>
                        <a:t> </a:t>
                      </a:r>
                      <a:r>
                        <a:rPr lang="en-US" sz="1400" b="0" i="0" u="none" strike="noStrike" cap="none" dirty="0">
                          <a:solidFill>
                            <a:schemeClr val="tx1"/>
                          </a:solidFill>
                          <a:effectLst/>
                          <a:latin typeface="Barlow" panose="00000500000000000000" pitchFamily="2" charset="0"/>
                          <a:ea typeface="+mn-ea"/>
                          <a:cs typeface="+mn-cs"/>
                          <a:sym typeface="Arial"/>
                        </a:rPr>
                        <a:t>only </a:t>
                      </a:r>
                      <a:r>
                        <a:rPr lang="en-US" sz="1400" b="0" i="0" u="none" strike="noStrike" cap="none" dirty="0">
                          <a:solidFill>
                            <a:schemeClr val="tx1"/>
                          </a:solidFill>
                          <a:effectLst/>
                          <a:highlight>
                            <a:srgbClr val="FFFF00"/>
                          </a:highlight>
                          <a:latin typeface="Barlow" panose="00000500000000000000" pitchFamily="2" charset="0"/>
                          <a:ea typeface="+mn-ea"/>
                          <a:cs typeface="+mn-cs"/>
                          <a:sym typeface="Arial"/>
                        </a:rPr>
                        <a:t>runs</a:t>
                      </a:r>
                      <a:r>
                        <a:rPr lang="en-US" sz="1400" b="0" i="0" u="none" strike="noStrike" cap="none" dirty="0">
                          <a:solidFill>
                            <a:schemeClr val="tx1"/>
                          </a:solidFill>
                          <a:effectLst/>
                          <a:latin typeface="Barlow" panose="00000500000000000000" pitchFamily="2" charset="0"/>
                          <a:ea typeface="+mn-ea"/>
                          <a:cs typeface="+mn-cs"/>
                          <a:sym typeface="Arial"/>
                        </a:rPr>
                        <a:t> </a:t>
                      </a:r>
                    </a:p>
                    <a:p>
                      <a:pPr algn="l" rtl="0" fontAlgn="ctr">
                        <a:spcBef>
                          <a:spcPts val="0"/>
                        </a:spcBef>
                        <a:spcAft>
                          <a:spcPts val="0"/>
                        </a:spcAft>
                      </a:pPr>
                      <a:r>
                        <a:rPr lang="en-US" sz="1400" b="0" i="0" u="none" strike="noStrike" cap="none" dirty="0">
                          <a:solidFill>
                            <a:schemeClr val="tx1"/>
                          </a:solidFill>
                          <a:effectLst/>
                          <a:latin typeface="Barlow" panose="00000500000000000000" pitchFamily="2" charset="0"/>
                          <a:ea typeface="+mn-ea"/>
                          <a:cs typeface="+mn-cs"/>
                          <a:sym typeface="Arial"/>
                        </a:rPr>
                        <a:t>such code at trace time, and generally will not be </a:t>
                      </a:r>
                    </a:p>
                    <a:p>
                      <a:pPr algn="l" rtl="0" fontAlgn="ctr">
                        <a:spcBef>
                          <a:spcPts val="0"/>
                        </a:spcBef>
                        <a:spcAft>
                          <a:spcPts val="0"/>
                        </a:spcAft>
                      </a:pPr>
                      <a:r>
                        <a:rPr lang="en-US" sz="1400" b="0" i="0" u="none" strike="noStrike" cap="none" dirty="0">
                          <a:solidFill>
                            <a:schemeClr val="tx1"/>
                          </a:solidFill>
                          <a:effectLst/>
                          <a:highlight>
                            <a:srgbClr val="00FF00"/>
                          </a:highlight>
                          <a:latin typeface="Barlow" panose="00000500000000000000" pitchFamily="2" charset="0"/>
                          <a:ea typeface="+mn-ea"/>
                          <a:cs typeface="+mn-cs"/>
                          <a:sym typeface="Arial"/>
                        </a:rPr>
                        <a:t>agreeing with/matching up with/working regularly with</a:t>
                      </a:r>
                      <a:r>
                        <a:rPr lang="en-US" sz="1400" b="0" i="0" u="none" strike="noStrike" cap="none" dirty="0">
                          <a:solidFill>
                            <a:schemeClr val="tx1"/>
                          </a:solidFill>
                          <a:effectLst/>
                          <a:latin typeface="Barlow" panose="00000500000000000000" pitchFamily="2" charset="0"/>
                          <a:ea typeface="+mn-ea"/>
                          <a:cs typeface="+mn-cs"/>
                          <a:sym typeface="Arial"/>
                        </a:rPr>
                        <a:t> eager execution.</a:t>
                      </a:r>
                      <a:endParaRPr lang="en-CA" dirty="0">
                        <a:effectLst/>
                        <a:latin typeface="Barlow" panose="00000500000000000000" pitchFamily="2" charset="0"/>
                      </a:endParaRPr>
                    </a:p>
                  </a:txBody>
                  <a:tcPr marL="76200" marR="76200" marT="53340" marB="53340" anchor="ctr">
                    <a:lnL w="7620" cap="flat" cmpd="sng" algn="ctr">
                      <a:solidFill>
                        <a:srgbClr val="E9EAF2"/>
                      </a:solidFill>
                      <a:prstDash val="solid"/>
                      <a:round/>
                      <a:headEnd type="none" w="med" len="med"/>
                      <a:tailEnd type="none" w="med" len="med"/>
                    </a:lnL>
                    <a:lnR w="7620" cap="flat" cmpd="sng" algn="ctr">
                      <a:solidFill>
                        <a:srgbClr val="E9EAF2"/>
                      </a:solidFill>
                      <a:prstDash val="solid"/>
                      <a:round/>
                      <a:headEnd type="none" w="med" len="med"/>
                      <a:tailEnd type="none" w="med" len="med"/>
                    </a:lnR>
                    <a:lnT w="7620" cap="flat" cmpd="sng" algn="ctr">
                      <a:solidFill>
                        <a:srgbClr val="E9EAF2"/>
                      </a:solidFill>
                      <a:prstDash val="solid"/>
                      <a:round/>
                      <a:headEnd type="none" w="med" len="med"/>
                      <a:tailEnd type="none" w="med" len="med"/>
                    </a:lnT>
                    <a:lnB w="7620" cap="flat" cmpd="sng" algn="ctr">
                      <a:solidFill>
                        <a:srgbClr val="E9EAF2"/>
                      </a:solidFill>
                      <a:prstDash val="solid"/>
                      <a:round/>
                      <a:headEnd type="none" w="med" len="med"/>
                      <a:tailEnd type="none" w="med" len="med"/>
                    </a:lnB>
                  </a:tcPr>
                </a:tc>
                <a:extLst>
                  <a:ext uri="{0D108BD9-81ED-4DB2-BD59-A6C34878D82A}">
                    <a16:rowId xmlns:a16="http://schemas.microsoft.com/office/drawing/2014/main" val="846244616"/>
                  </a:ext>
                </a:extLst>
              </a:tr>
            </a:tbl>
          </a:graphicData>
        </a:graphic>
      </p:graphicFrame>
    </p:spTree>
    <p:extLst>
      <p:ext uri="{BB962C8B-B14F-4D97-AF65-F5344CB8AC3E}">
        <p14:creationId xmlns:p14="http://schemas.microsoft.com/office/powerpoint/2010/main" val="378150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92BE6-C66E-B09F-9609-AE065B2B8345}"/>
              </a:ext>
            </a:extLst>
          </p:cNvPr>
          <p:cNvSpPr>
            <a:spLocks noGrp="1"/>
          </p:cNvSpPr>
          <p:nvPr>
            <p:ph type="title"/>
          </p:nvPr>
        </p:nvSpPr>
        <p:spPr/>
        <p:txBody>
          <a:bodyPr/>
          <a:lstStyle/>
          <a:p>
            <a:r>
              <a:rPr lang="en-US" dirty="0">
                <a:latin typeface="Raleway SemiBold" pitchFamily="2" charset="0"/>
              </a:rPr>
              <a:t>Impact</a:t>
            </a:r>
            <a:endParaRPr lang="en-CA" dirty="0">
              <a:latin typeface="Raleway SemiBold" pitchFamily="2" charset="0"/>
            </a:endParaRPr>
          </a:p>
        </p:txBody>
      </p:sp>
      <p:sp>
        <p:nvSpPr>
          <p:cNvPr id="3" name="Slide Number Placeholder 2">
            <a:extLst>
              <a:ext uri="{FF2B5EF4-FFF2-40B4-BE49-F238E27FC236}">
                <a16:creationId xmlns:a16="http://schemas.microsoft.com/office/drawing/2014/main" id="{418E13F6-92A8-827E-B2F5-CCEEADB0D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descr="A picture containing text, clipart&#10;&#10;Description automatically generated">
            <a:extLst>
              <a:ext uri="{FF2B5EF4-FFF2-40B4-BE49-F238E27FC236}">
                <a16:creationId xmlns:a16="http://schemas.microsoft.com/office/drawing/2014/main" id="{D65A7EAD-1AF1-7F9E-1D29-565D456FCBB4}"/>
              </a:ext>
            </a:extLst>
          </p:cNvPr>
          <p:cNvPicPr>
            <a:picLocks noChangeAspect="1"/>
          </p:cNvPicPr>
          <p:nvPr/>
        </p:nvPicPr>
        <p:blipFill>
          <a:blip r:embed="rId3"/>
          <a:stretch>
            <a:fillRect/>
          </a:stretch>
        </p:blipFill>
        <p:spPr>
          <a:xfrm>
            <a:off x="857062" y="1468991"/>
            <a:ext cx="3288218" cy="3288218"/>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3874C314-426B-222F-1A48-5EAA44717C8B}"/>
              </a:ext>
            </a:extLst>
          </p:cNvPr>
          <p:cNvPicPr>
            <a:picLocks noChangeAspect="1"/>
          </p:cNvPicPr>
          <p:nvPr/>
        </p:nvPicPr>
        <p:blipFill>
          <a:blip r:embed="rId4"/>
          <a:stretch>
            <a:fillRect/>
          </a:stretch>
        </p:blipFill>
        <p:spPr>
          <a:xfrm>
            <a:off x="4998722" y="1468991"/>
            <a:ext cx="3288218" cy="3288218"/>
          </a:xfrm>
          <a:prstGeom prst="rect">
            <a:avLst/>
          </a:prstGeom>
        </p:spPr>
      </p:pic>
    </p:spTree>
    <p:extLst>
      <p:ext uri="{BB962C8B-B14F-4D97-AF65-F5344CB8AC3E}">
        <p14:creationId xmlns:p14="http://schemas.microsoft.com/office/powerpoint/2010/main" val="2766098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C8682-E8DC-7CE3-B39A-664B598D7A61}"/>
              </a:ext>
            </a:extLst>
          </p:cNvPr>
          <p:cNvSpPr>
            <a:spLocks noGrp="1"/>
          </p:cNvSpPr>
          <p:nvPr>
            <p:ph type="title"/>
          </p:nvPr>
        </p:nvSpPr>
        <p:spPr/>
        <p:txBody>
          <a:bodyPr/>
          <a:lstStyle/>
          <a:p>
            <a:r>
              <a:rPr lang="en-US" dirty="0">
                <a:latin typeface="Raleway SemiBold" pitchFamily="2" charset="0"/>
              </a:rPr>
              <a:t>Future directions</a:t>
            </a:r>
            <a:endParaRPr lang="en-CA" dirty="0">
              <a:latin typeface="Raleway SemiBold" pitchFamily="2" charset="0"/>
            </a:endParaRPr>
          </a:p>
        </p:txBody>
      </p:sp>
      <p:sp>
        <p:nvSpPr>
          <p:cNvPr id="3" name="Slide Number Placeholder 2">
            <a:extLst>
              <a:ext uri="{FF2B5EF4-FFF2-40B4-BE49-F238E27FC236}">
                <a16:creationId xmlns:a16="http://schemas.microsoft.com/office/drawing/2014/main" id="{F942D384-7A75-1E81-8840-34E65B52D1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descr="Icon&#10;&#10;Description automatically generated">
            <a:extLst>
              <a:ext uri="{FF2B5EF4-FFF2-40B4-BE49-F238E27FC236}">
                <a16:creationId xmlns:a16="http://schemas.microsoft.com/office/drawing/2014/main" id="{FF639071-F5DB-421E-98DC-F52FEB12BC1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2272" y="1249987"/>
            <a:ext cx="3224784" cy="1559896"/>
          </a:xfrm>
          <a:prstGeom prst="rect">
            <a:avLst/>
          </a:prstGeom>
        </p:spPr>
      </p:pic>
      <p:pic>
        <p:nvPicPr>
          <p:cNvPr id="8" name="Picture 7" descr="A picture containing text, electronics, computer, display&#10;&#10;Description automatically generated">
            <a:extLst>
              <a:ext uri="{FF2B5EF4-FFF2-40B4-BE49-F238E27FC236}">
                <a16:creationId xmlns:a16="http://schemas.microsoft.com/office/drawing/2014/main" id="{E4FF5A5C-AD3E-0214-2DBD-AB1CAD20458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560293" y="1096210"/>
            <a:ext cx="3317182" cy="186745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BD19560A-B88D-781F-2DB9-3AFEB5A0B69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10768" y="3136475"/>
            <a:ext cx="3081272" cy="1833470"/>
          </a:xfrm>
          <a:prstGeom prst="rect">
            <a:avLst/>
          </a:prstGeom>
        </p:spPr>
      </p:pic>
      <p:sp>
        <p:nvSpPr>
          <p:cNvPr id="7" name="Text Placeholder 1">
            <a:extLst>
              <a:ext uri="{FF2B5EF4-FFF2-40B4-BE49-F238E27FC236}">
                <a16:creationId xmlns:a16="http://schemas.microsoft.com/office/drawing/2014/main" id="{F967A981-7360-1E8C-B68C-2B1F3EF0EDAE}"/>
              </a:ext>
            </a:extLst>
          </p:cNvPr>
          <p:cNvSpPr txBox="1">
            <a:spLocks/>
          </p:cNvSpPr>
          <p:nvPr/>
        </p:nvSpPr>
        <p:spPr>
          <a:xfrm>
            <a:off x="810768" y="2610955"/>
            <a:ext cx="2907792" cy="519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800" dirty="0">
                <a:latin typeface="Barlow" panose="00000500000000000000" pitchFamily="2" charset="0"/>
              </a:rPr>
              <a:t>User review and feedback</a:t>
            </a:r>
          </a:p>
        </p:txBody>
      </p:sp>
      <p:sp>
        <p:nvSpPr>
          <p:cNvPr id="9" name="Text Placeholder 1">
            <a:extLst>
              <a:ext uri="{FF2B5EF4-FFF2-40B4-BE49-F238E27FC236}">
                <a16:creationId xmlns:a16="http://schemas.microsoft.com/office/drawing/2014/main" id="{97B215E8-1637-98F5-D3E8-6C58725C5231}"/>
              </a:ext>
            </a:extLst>
          </p:cNvPr>
          <p:cNvSpPr txBox="1">
            <a:spLocks/>
          </p:cNvSpPr>
          <p:nvPr/>
        </p:nvSpPr>
        <p:spPr>
          <a:xfrm>
            <a:off x="6364224" y="3023280"/>
            <a:ext cx="2284801" cy="92692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800" dirty="0">
                <a:latin typeface="Barlow" panose="00000500000000000000" pitchFamily="2" charset="0"/>
              </a:rPr>
              <a:t>Apply to other areas of R&amp;D apart from TensorFlow</a:t>
            </a:r>
          </a:p>
        </p:txBody>
      </p:sp>
      <p:sp>
        <p:nvSpPr>
          <p:cNvPr id="10" name="Text Placeholder 1">
            <a:extLst>
              <a:ext uri="{FF2B5EF4-FFF2-40B4-BE49-F238E27FC236}">
                <a16:creationId xmlns:a16="http://schemas.microsoft.com/office/drawing/2014/main" id="{3372F143-3218-0C2D-1E0D-7C3315B33879}"/>
              </a:ext>
            </a:extLst>
          </p:cNvPr>
          <p:cNvSpPr txBox="1">
            <a:spLocks/>
          </p:cNvSpPr>
          <p:nvPr/>
        </p:nvSpPr>
        <p:spPr>
          <a:xfrm>
            <a:off x="3985731" y="4043018"/>
            <a:ext cx="2284801" cy="92692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800" dirty="0">
                <a:latin typeface="Barlow" panose="00000500000000000000" pitchFamily="2" charset="0"/>
              </a:rPr>
              <a:t>Cater to more knowledge backgrounds levels</a:t>
            </a:r>
          </a:p>
        </p:txBody>
      </p:sp>
    </p:spTree>
    <p:extLst>
      <p:ext uri="{BB962C8B-B14F-4D97-AF65-F5344CB8AC3E}">
        <p14:creationId xmlns:p14="http://schemas.microsoft.com/office/powerpoint/2010/main" val="287789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2CB82-BD99-E844-7A9E-DDA540743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4" name="Picture 3" descr="Graphical user interface, text, application&#10;&#10;Description automatically generated">
            <a:extLst>
              <a:ext uri="{FF2B5EF4-FFF2-40B4-BE49-F238E27FC236}">
                <a16:creationId xmlns:a16="http://schemas.microsoft.com/office/drawing/2014/main" id="{2836D5F4-8452-268C-2A9A-A16796EB1DD4}"/>
              </a:ext>
            </a:extLst>
          </p:cNvPr>
          <p:cNvPicPr>
            <a:picLocks noChangeAspect="1"/>
          </p:cNvPicPr>
          <p:nvPr/>
        </p:nvPicPr>
        <p:blipFill>
          <a:blip r:embed="rId2"/>
          <a:stretch>
            <a:fillRect/>
          </a:stretch>
        </p:blipFill>
        <p:spPr>
          <a:xfrm>
            <a:off x="266525" y="101286"/>
            <a:ext cx="3512995" cy="1976060"/>
          </a:xfrm>
          <a:prstGeom prst="rect">
            <a:avLst/>
          </a:prstGeom>
        </p:spPr>
      </p:pic>
      <p:pic>
        <p:nvPicPr>
          <p:cNvPr id="6" name="Picture 5" descr="Diagram&#10;&#10;Description automatically generated">
            <a:extLst>
              <a:ext uri="{FF2B5EF4-FFF2-40B4-BE49-F238E27FC236}">
                <a16:creationId xmlns:a16="http://schemas.microsoft.com/office/drawing/2014/main" id="{B046EC73-2880-C8C6-EDC5-0246DBE1B605}"/>
              </a:ext>
            </a:extLst>
          </p:cNvPr>
          <p:cNvPicPr>
            <a:picLocks noChangeAspect="1"/>
          </p:cNvPicPr>
          <p:nvPr/>
        </p:nvPicPr>
        <p:blipFill>
          <a:blip r:embed="rId3"/>
          <a:stretch>
            <a:fillRect/>
          </a:stretch>
        </p:blipFill>
        <p:spPr>
          <a:xfrm>
            <a:off x="5364480" y="81123"/>
            <a:ext cx="3512995" cy="1976060"/>
          </a:xfrm>
          <a:prstGeom prst="rect">
            <a:avLst/>
          </a:prstGeom>
        </p:spPr>
      </p:pic>
      <p:pic>
        <p:nvPicPr>
          <p:cNvPr id="8" name="Picture 7" descr="Diagram&#10;&#10;Description automatically generated">
            <a:extLst>
              <a:ext uri="{FF2B5EF4-FFF2-40B4-BE49-F238E27FC236}">
                <a16:creationId xmlns:a16="http://schemas.microsoft.com/office/drawing/2014/main" id="{4EAB1B22-A760-B340-D39A-CFCF8E84D290}"/>
              </a:ext>
            </a:extLst>
          </p:cNvPr>
          <p:cNvPicPr>
            <a:picLocks noChangeAspect="1"/>
          </p:cNvPicPr>
          <p:nvPr/>
        </p:nvPicPr>
        <p:blipFill>
          <a:blip r:embed="rId4"/>
          <a:stretch>
            <a:fillRect/>
          </a:stretch>
        </p:blipFill>
        <p:spPr>
          <a:xfrm>
            <a:off x="266525" y="3058123"/>
            <a:ext cx="3512995" cy="1976059"/>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3B5505EF-3C62-97CD-2EEA-9D8AE42A20AC}"/>
              </a:ext>
            </a:extLst>
          </p:cNvPr>
          <p:cNvPicPr>
            <a:picLocks noChangeAspect="1"/>
          </p:cNvPicPr>
          <p:nvPr/>
        </p:nvPicPr>
        <p:blipFill>
          <a:blip r:embed="rId5"/>
          <a:stretch>
            <a:fillRect/>
          </a:stretch>
        </p:blipFill>
        <p:spPr>
          <a:xfrm>
            <a:off x="5364480" y="3058123"/>
            <a:ext cx="3512995" cy="1976060"/>
          </a:xfrm>
          <a:prstGeom prst="rect">
            <a:avLst/>
          </a:prstGeom>
        </p:spPr>
      </p:pic>
      <p:pic>
        <p:nvPicPr>
          <p:cNvPr id="16" name="Picture 15" descr="Qr code&#10;&#10;Description automatically generated">
            <a:extLst>
              <a:ext uri="{FF2B5EF4-FFF2-40B4-BE49-F238E27FC236}">
                <a16:creationId xmlns:a16="http://schemas.microsoft.com/office/drawing/2014/main" id="{DFCD4FED-CA4B-4F8D-BAEA-0252E8099CB8}"/>
              </a:ext>
            </a:extLst>
          </p:cNvPr>
          <p:cNvPicPr>
            <a:picLocks noChangeAspect="1"/>
          </p:cNvPicPr>
          <p:nvPr/>
        </p:nvPicPr>
        <p:blipFill>
          <a:blip r:embed="rId6"/>
          <a:stretch>
            <a:fillRect/>
          </a:stretch>
        </p:blipFill>
        <p:spPr>
          <a:xfrm>
            <a:off x="3614928" y="1672796"/>
            <a:ext cx="1749552" cy="1749552"/>
          </a:xfrm>
          <a:prstGeom prst="rect">
            <a:avLst/>
          </a:prstGeom>
        </p:spPr>
      </p:pic>
    </p:spTree>
    <p:extLst>
      <p:ext uri="{BB962C8B-B14F-4D97-AF65-F5344CB8AC3E}">
        <p14:creationId xmlns:p14="http://schemas.microsoft.com/office/powerpoint/2010/main" val="96968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400" dirty="0">
                <a:latin typeface="Raleway SemiBold" pitchFamily="2" charset="0"/>
              </a:rPr>
              <a:t>How many of us have felt lost in class before?</a:t>
            </a:r>
            <a:endParaRPr sz="5400" dirty="0">
              <a:latin typeface="Raleway SemiBold" pitchFamily="2" charset="0"/>
            </a:endParaRPr>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382" name="Google Shape;382;p14"/>
          <p:cNvPicPr preferRelativeResize="0"/>
          <p:nvPr/>
        </p:nvPicPr>
        <p:blipFill>
          <a:blip r:embed="rId3">
            <a:extLst>
              <a:ext uri="{837473B0-CC2E-450A-ABE3-18F120FF3D39}">
                <a1611:picAttrSrcUrl xmlns:a1611="http://schemas.microsoft.com/office/drawing/2016/11/main" r:id="rId4"/>
              </a:ext>
            </a:extLst>
          </a:blip>
          <a:srcRect l="16654" r="16654"/>
          <a:stretch/>
        </p:blipFill>
        <p:spPr>
          <a:xfrm>
            <a:off x="7328308" y="1731302"/>
            <a:ext cx="1620000" cy="1620000"/>
          </a:xfrm>
          <a:prstGeom prst="ellipse">
            <a:avLst/>
          </a:prstGeom>
          <a:noFill/>
          <a:ln>
            <a:noFill/>
          </a:ln>
        </p:spPr>
      </p:pic>
      <p:pic>
        <p:nvPicPr>
          <p:cNvPr id="2" name="Google Shape;382;p14">
            <a:extLst>
              <a:ext uri="{FF2B5EF4-FFF2-40B4-BE49-F238E27FC236}">
                <a16:creationId xmlns:a16="http://schemas.microsoft.com/office/drawing/2014/main" id="{813834D5-BC2B-5E1C-6D87-9F9EF158703F}"/>
              </a:ext>
            </a:extLst>
          </p:cNvPr>
          <p:cNvPicPr preferRelativeResize="0"/>
          <p:nvPr/>
        </p:nvPicPr>
        <p:blipFill>
          <a:blip r:embed="rId5">
            <a:extLst>
              <a:ext uri="{837473B0-CC2E-450A-ABE3-18F120FF3D39}">
                <a1611:picAttrSrcUrl xmlns:a1611="http://schemas.microsoft.com/office/drawing/2016/11/main" r:id="rId6"/>
              </a:ext>
            </a:extLst>
          </a:blip>
          <a:srcRect l="16841" r="16841"/>
          <a:stretch/>
        </p:blipFill>
        <p:spPr>
          <a:xfrm>
            <a:off x="5660396" y="111302"/>
            <a:ext cx="2111698" cy="2121468"/>
          </a:xfrm>
          <a:prstGeom prst="ellipse">
            <a:avLst/>
          </a:prstGeom>
          <a:noFill/>
          <a:ln>
            <a:noFill/>
          </a:ln>
        </p:spPr>
      </p:pic>
      <p:pic>
        <p:nvPicPr>
          <p:cNvPr id="3" name="Google Shape;382;p14" descr="Hand raising white flag">
            <a:extLst>
              <a:ext uri="{FF2B5EF4-FFF2-40B4-BE49-F238E27FC236}">
                <a16:creationId xmlns:a16="http://schemas.microsoft.com/office/drawing/2014/main" id="{029AA819-93B0-7728-9881-A1B2E64F9314}"/>
              </a:ext>
            </a:extLst>
          </p:cNvPr>
          <p:cNvPicPr preferRelativeResize="0"/>
          <p:nvPr/>
        </p:nvPicPr>
        <p:blipFill>
          <a:blip r:embed="rId7"/>
          <a:srcRect l="16630" r="16630"/>
          <a:stretch/>
        </p:blipFill>
        <p:spPr>
          <a:xfrm>
            <a:off x="6962094" y="3381750"/>
            <a:ext cx="1620000" cy="1620000"/>
          </a:xfrm>
          <a:prstGeom prst="ellipse">
            <a:avLst/>
          </a:prstGeom>
          <a:noFill/>
          <a:ln>
            <a:noFill/>
          </a:ln>
        </p:spPr>
      </p:pic>
      <p:pic>
        <p:nvPicPr>
          <p:cNvPr id="4" name="Google Shape;382;p14">
            <a:extLst>
              <a:ext uri="{FF2B5EF4-FFF2-40B4-BE49-F238E27FC236}">
                <a16:creationId xmlns:a16="http://schemas.microsoft.com/office/drawing/2014/main" id="{F55E56F3-3068-9F62-D19B-B936C9EBA04A}"/>
              </a:ext>
            </a:extLst>
          </p:cNvPr>
          <p:cNvPicPr preferRelativeResize="0"/>
          <p:nvPr/>
        </p:nvPicPr>
        <p:blipFill>
          <a:blip r:embed="rId8">
            <a:extLst>
              <a:ext uri="{837473B0-CC2E-450A-ABE3-18F120FF3D39}">
                <a1611:picAttrSrcUrl xmlns:a1611="http://schemas.microsoft.com/office/drawing/2016/11/main" r:id="rId9"/>
              </a:ext>
            </a:extLst>
          </a:blip>
          <a:srcRect l="19984" r="19984"/>
          <a:stretch/>
        </p:blipFill>
        <p:spPr>
          <a:xfrm>
            <a:off x="5708308" y="2263218"/>
            <a:ext cx="1620000" cy="16200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2"/>
                                        </p:tgtEl>
                                        <p:attrNameLst>
                                          <p:attrName>style.visibility</p:attrName>
                                        </p:attrNameLst>
                                      </p:cBhvr>
                                      <p:to>
                                        <p:strVal val="visible"/>
                                      </p:to>
                                    </p:set>
                                    <p:animEffect transition="in" filter="fade">
                                      <p:cBhvr>
                                        <p:cTn id="17" dur="500"/>
                                        <p:tgtEl>
                                          <p:spTgt spid="3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013"/>
        <p:cNvGrpSpPr/>
        <p:nvPr/>
      </p:nvGrpSpPr>
      <p:grpSpPr>
        <a:xfrm>
          <a:off x="0" y="0"/>
          <a:ext cx="0" cy="0"/>
          <a:chOff x="0" y="0"/>
          <a:chExt cx="0" cy="0"/>
        </a:xfrm>
      </p:grpSpPr>
      <p:sp>
        <p:nvSpPr>
          <p:cNvPr id="1014" name="Google Shape;1014;p22"/>
          <p:cNvSpPr txBox="1">
            <a:spLocks noGrp="1"/>
          </p:cNvSpPr>
          <p:nvPr>
            <p:ph type="title" idx="4294967295"/>
          </p:nvPr>
        </p:nvSpPr>
        <p:spPr>
          <a:xfrm>
            <a:off x="268614" y="139390"/>
            <a:ext cx="4754100" cy="1013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000" b="0">
                <a:solidFill>
                  <a:schemeClr val="lt1"/>
                </a:solidFill>
                <a:highlight>
                  <a:schemeClr val="accent1"/>
                </a:highlight>
                <a:latin typeface="Raleway SemiBold" pitchFamily="2" charset="0"/>
              </a:rPr>
              <a:t>Not an expert?</a:t>
            </a:r>
            <a:endParaRPr sz="3000" b="0">
              <a:solidFill>
                <a:schemeClr val="lt1"/>
              </a:solidFill>
              <a:highlight>
                <a:schemeClr val="accent1"/>
              </a:highlight>
              <a:latin typeface="Raleway SemiBold" pitchFamily="2" charset="0"/>
            </a:endParaRPr>
          </a:p>
          <a:p>
            <a:pPr marL="0" lvl="0" indent="0" algn="l" rtl="0">
              <a:lnSpc>
                <a:spcPct val="115000"/>
              </a:lnSpc>
              <a:spcBef>
                <a:spcPts val="0"/>
              </a:spcBef>
              <a:spcAft>
                <a:spcPts val="0"/>
              </a:spcAft>
              <a:buNone/>
            </a:pPr>
            <a:r>
              <a:rPr lang="en" sz="3000">
                <a:solidFill>
                  <a:schemeClr val="lt1"/>
                </a:solidFill>
                <a:highlight>
                  <a:schemeClr val="accent2"/>
                </a:highlight>
                <a:latin typeface="Raleway SemiBold" pitchFamily="2" charset="0"/>
              </a:rPr>
              <a:t>No problem.</a:t>
            </a:r>
            <a:endParaRPr sz="3000">
              <a:solidFill>
                <a:schemeClr val="lt1"/>
              </a:solidFill>
              <a:highlight>
                <a:schemeClr val="accent2"/>
              </a:highlight>
              <a:latin typeface="Raleway SemiBold" pitchFamily="2" charset="0"/>
            </a:endParaRPr>
          </a:p>
        </p:txBody>
      </p:sp>
      <p:sp>
        <p:nvSpPr>
          <p:cNvPr id="1015" name="Google Shape;1015;p2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a:t>
            </a:fld>
            <a:endParaRPr>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3F6C6-7E0D-D591-C930-8BC434C6CCC5}"/>
              </a:ext>
            </a:extLst>
          </p:cNvPr>
          <p:cNvSpPr>
            <a:spLocks noGrp="1"/>
          </p:cNvSpPr>
          <p:nvPr>
            <p:ph type="title"/>
          </p:nvPr>
        </p:nvSpPr>
        <p:spPr/>
        <p:txBody>
          <a:bodyPr/>
          <a:lstStyle/>
          <a:p>
            <a:r>
              <a:rPr lang="en-US" dirty="0">
                <a:latin typeface="Raleway SemiBold" pitchFamily="2" charset="0"/>
              </a:rPr>
              <a:t>API’s and Documentation</a:t>
            </a:r>
            <a:endParaRPr lang="en-CA" dirty="0">
              <a:latin typeface="Raleway SemiBold" pitchFamily="2" charset="0"/>
            </a:endParaRPr>
          </a:p>
        </p:txBody>
      </p:sp>
      <p:sp>
        <p:nvSpPr>
          <p:cNvPr id="3" name="Text Placeholder 2">
            <a:extLst>
              <a:ext uri="{FF2B5EF4-FFF2-40B4-BE49-F238E27FC236}">
                <a16:creationId xmlns:a16="http://schemas.microsoft.com/office/drawing/2014/main" id="{3427E05A-6FD2-528B-6C8C-B5E7E11420E2}"/>
              </a:ext>
            </a:extLst>
          </p:cNvPr>
          <p:cNvSpPr>
            <a:spLocks noGrp="1"/>
          </p:cNvSpPr>
          <p:nvPr>
            <p:ph type="body" idx="1"/>
          </p:nvPr>
        </p:nvSpPr>
        <p:spPr>
          <a:xfrm>
            <a:off x="457200" y="1995750"/>
            <a:ext cx="5864410" cy="2640900"/>
          </a:xfrm>
        </p:spPr>
        <p:txBody>
          <a:bodyPr>
            <a:normAutofit/>
          </a:bodyPr>
          <a:lstStyle/>
          <a:p>
            <a:pPr>
              <a:lnSpc>
                <a:spcPct val="150000"/>
              </a:lnSpc>
            </a:pPr>
            <a:r>
              <a:rPr lang="en-CA" dirty="0"/>
              <a:t>APIs </a:t>
            </a:r>
            <a:r>
              <a:rPr lang="en-CA" b="1" dirty="0"/>
              <a:t>offer services </a:t>
            </a:r>
            <a:r>
              <a:rPr lang="en-CA" dirty="0"/>
              <a:t>to other systems and </a:t>
            </a:r>
            <a:r>
              <a:rPr lang="en-CA" b="1" dirty="0"/>
              <a:t>connect</a:t>
            </a:r>
            <a:r>
              <a:rPr lang="en-CA" dirty="0"/>
              <a:t> software systems together</a:t>
            </a:r>
          </a:p>
          <a:p>
            <a:pPr>
              <a:lnSpc>
                <a:spcPct val="150000"/>
              </a:lnSpc>
            </a:pPr>
            <a:r>
              <a:rPr lang="en-CA" dirty="0"/>
              <a:t>Machine learning APIs are </a:t>
            </a:r>
            <a:r>
              <a:rPr lang="en-CA" b="1" dirty="0"/>
              <a:t>rising in demand</a:t>
            </a:r>
          </a:p>
          <a:p>
            <a:pPr>
              <a:lnSpc>
                <a:spcPct val="150000"/>
              </a:lnSpc>
            </a:pPr>
            <a:r>
              <a:rPr lang="en-CA" dirty="0"/>
              <a:t>API documentation can be</a:t>
            </a:r>
            <a:r>
              <a:rPr lang="en-CA" b="1" dirty="0"/>
              <a:t> technical</a:t>
            </a:r>
          </a:p>
          <a:p>
            <a:pPr>
              <a:lnSpc>
                <a:spcPct val="150000"/>
              </a:lnSpc>
            </a:pPr>
            <a:r>
              <a:rPr lang="en-CA" dirty="0"/>
              <a:t>Users of such APIs are not </a:t>
            </a:r>
            <a:r>
              <a:rPr lang="en-CA" b="1"/>
              <a:t>software expert</a:t>
            </a:r>
            <a:endParaRPr lang="en-CA" b="1" dirty="0"/>
          </a:p>
        </p:txBody>
      </p:sp>
      <p:sp>
        <p:nvSpPr>
          <p:cNvPr id="4" name="Slide Number Placeholder 3">
            <a:extLst>
              <a:ext uri="{FF2B5EF4-FFF2-40B4-BE49-F238E27FC236}">
                <a16:creationId xmlns:a16="http://schemas.microsoft.com/office/drawing/2014/main" id="{F36F990C-4601-D574-B96A-70CF46FB9F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2050" name="Picture 2" descr="Alexa Development Tools &amp; Skill Management APIs - Alexa Skills Kit Official  Site">
            <a:extLst>
              <a:ext uri="{FF2B5EF4-FFF2-40B4-BE49-F238E27FC236}">
                <a16:creationId xmlns:a16="http://schemas.microsoft.com/office/drawing/2014/main" id="{41AA5FA7-E30D-DB32-A4D5-43785A5362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87" t="22892" r="20942" b="22084"/>
          <a:stretch/>
        </p:blipFill>
        <p:spPr bwMode="auto">
          <a:xfrm>
            <a:off x="7087595" y="4385809"/>
            <a:ext cx="1023326" cy="657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06066DC-8CF8-6392-CA98-929BAC0A0910}"/>
              </a:ext>
            </a:extLst>
          </p:cNvPr>
          <p:cNvPicPr>
            <a:picLocks noChangeAspect="1"/>
          </p:cNvPicPr>
          <p:nvPr/>
        </p:nvPicPr>
        <p:blipFill rotWithShape="1">
          <a:blip r:embed="rId4"/>
          <a:srcRect l="11794" t="14503" r="8206" b="13918"/>
          <a:stretch/>
        </p:blipFill>
        <p:spPr>
          <a:xfrm>
            <a:off x="7961968" y="3602238"/>
            <a:ext cx="914938" cy="818629"/>
          </a:xfrm>
          <a:prstGeom prst="rect">
            <a:avLst/>
          </a:prstGeom>
        </p:spPr>
      </p:pic>
      <p:pic>
        <p:nvPicPr>
          <p:cNvPr id="6" name="Picture 5">
            <a:extLst>
              <a:ext uri="{FF2B5EF4-FFF2-40B4-BE49-F238E27FC236}">
                <a16:creationId xmlns:a16="http://schemas.microsoft.com/office/drawing/2014/main" id="{B357CC8E-9144-EF98-593B-22FB810B0E3D}"/>
              </a:ext>
            </a:extLst>
          </p:cNvPr>
          <p:cNvPicPr>
            <a:picLocks noChangeAspect="1"/>
          </p:cNvPicPr>
          <p:nvPr/>
        </p:nvPicPr>
        <p:blipFill rotWithShape="1">
          <a:blip r:embed="rId5"/>
          <a:srcRect l="17023" t="12475" r="16012" b="6418"/>
          <a:stretch/>
        </p:blipFill>
        <p:spPr>
          <a:xfrm>
            <a:off x="6735164" y="3402579"/>
            <a:ext cx="1041798" cy="710130"/>
          </a:xfrm>
          <a:prstGeom prst="rect">
            <a:avLst/>
          </a:prstGeom>
        </p:spPr>
      </p:pic>
      <p:pic>
        <p:nvPicPr>
          <p:cNvPr id="7" name="Picture 6">
            <a:extLst>
              <a:ext uri="{FF2B5EF4-FFF2-40B4-BE49-F238E27FC236}">
                <a16:creationId xmlns:a16="http://schemas.microsoft.com/office/drawing/2014/main" id="{C97B8E07-92FC-57BE-18FC-BF19C6E8D2B8}"/>
              </a:ext>
            </a:extLst>
          </p:cNvPr>
          <p:cNvPicPr>
            <a:picLocks noChangeAspect="1"/>
          </p:cNvPicPr>
          <p:nvPr/>
        </p:nvPicPr>
        <p:blipFill>
          <a:blip r:embed="rId6"/>
          <a:stretch>
            <a:fillRect/>
          </a:stretch>
        </p:blipFill>
        <p:spPr>
          <a:xfrm>
            <a:off x="8271394" y="2665161"/>
            <a:ext cx="755262" cy="755262"/>
          </a:xfrm>
          <a:prstGeom prst="rect">
            <a:avLst/>
          </a:prstGeom>
        </p:spPr>
      </p:pic>
      <p:pic>
        <p:nvPicPr>
          <p:cNvPr id="8" name="Picture 7">
            <a:extLst>
              <a:ext uri="{FF2B5EF4-FFF2-40B4-BE49-F238E27FC236}">
                <a16:creationId xmlns:a16="http://schemas.microsoft.com/office/drawing/2014/main" id="{6EBC568E-A69E-3131-1676-E34A2E8030D1}"/>
              </a:ext>
            </a:extLst>
          </p:cNvPr>
          <p:cNvPicPr>
            <a:picLocks noChangeAspect="1"/>
          </p:cNvPicPr>
          <p:nvPr/>
        </p:nvPicPr>
        <p:blipFill>
          <a:blip r:embed="rId7"/>
          <a:stretch>
            <a:fillRect/>
          </a:stretch>
        </p:blipFill>
        <p:spPr>
          <a:xfrm>
            <a:off x="7355835" y="2246542"/>
            <a:ext cx="589738" cy="1014011"/>
          </a:xfrm>
          <a:prstGeom prst="rect">
            <a:avLst/>
          </a:prstGeom>
        </p:spPr>
      </p:pic>
      <p:pic>
        <p:nvPicPr>
          <p:cNvPr id="9" name="Picture 8">
            <a:extLst>
              <a:ext uri="{FF2B5EF4-FFF2-40B4-BE49-F238E27FC236}">
                <a16:creationId xmlns:a16="http://schemas.microsoft.com/office/drawing/2014/main" id="{43EFE2A2-5CBE-202A-ACE5-6CA25268E4EC}"/>
              </a:ext>
            </a:extLst>
          </p:cNvPr>
          <p:cNvPicPr>
            <a:picLocks noChangeAspect="1"/>
          </p:cNvPicPr>
          <p:nvPr/>
        </p:nvPicPr>
        <p:blipFill>
          <a:blip r:embed="rId8"/>
          <a:stretch>
            <a:fillRect/>
          </a:stretch>
        </p:blipFill>
        <p:spPr>
          <a:xfrm>
            <a:off x="8041806" y="1630649"/>
            <a:ext cx="755262" cy="755262"/>
          </a:xfrm>
          <a:prstGeom prst="rect">
            <a:avLst/>
          </a:prstGeom>
        </p:spPr>
      </p:pic>
      <p:pic>
        <p:nvPicPr>
          <p:cNvPr id="10" name="Picture 9">
            <a:extLst>
              <a:ext uri="{FF2B5EF4-FFF2-40B4-BE49-F238E27FC236}">
                <a16:creationId xmlns:a16="http://schemas.microsoft.com/office/drawing/2014/main" id="{605A0B73-FFC4-3BED-6A02-67E07ACAA74E}"/>
              </a:ext>
            </a:extLst>
          </p:cNvPr>
          <p:cNvPicPr>
            <a:picLocks noChangeAspect="1"/>
          </p:cNvPicPr>
          <p:nvPr/>
        </p:nvPicPr>
        <p:blipFill>
          <a:blip r:embed="rId9"/>
          <a:stretch>
            <a:fillRect/>
          </a:stretch>
        </p:blipFill>
        <p:spPr>
          <a:xfrm>
            <a:off x="8130478" y="469739"/>
            <a:ext cx="757500" cy="757500"/>
          </a:xfrm>
          <a:prstGeom prst="rect">
            <a:avLst/>
          </a:prstGeom>
        </p:spPr>
      </p:pic>
      <p:pic>
        <p:nvPicPr>
          <p:cNvPr id="12" name="Picture 11">
            <a:extLst>
              <a:ext uri="{FF2B5EF4-FFF2-40B4-BE49-F238E27FC236}">
                <a16:creationId xmlns:a16="http://schemas.microsoft.com/office/drawing/2014/main" id="{13CF0FF8-6869-9D7C-1A27-4F0C36ED7719}"/>
              </a:ext>
            </a:extLst>
          </p:cNvPr>
          <p:cNvPicPr>
            <a:picLocks noChangeAspect="1"/>
          </p:cNvPicPr>
          <p:nvPr/>
        </p:nvPicPr>
        <p:blipFill rotWithShape="1">
          <a:blip r:embed="rId10"/>
          <a:srcRect l="15854" r="15726"/>
          <a:stretch/>
        </p:blipFill>
        <p:spPr>
          <a:xfrm>
            <a:off x="6402290" y="417325"/>
            <a:ext cx="665749" cy="973035"/>
          </a:xfrm>
          <a:prstGeom prst="rect">
            <a:avLst/>
          </a:prstGeom>
        </p:spPr>
      </p:pic>
      <p:pic>
        <p:nvPicPr>
          <p:cNvPr id="13" name="Picture 12">
            <a:extLst>
              <a:ext uri="{FF2B5EF4-FFF2-40B4-BE49-F238E27FC236}">
                <a16:creationId xmlns:a16="http://schemas.microsoft.com/office/drawing/2014/main" id="{894A7F5B-B6B1-2937-1701-49E265F8FB4D}"/>
              </a:ext>
            </a:extLst>
          </p:cNvPr>
          <p:cNvPicPr>
            <a:picLocks noChangeAspect="1"/>
          </p:cNvPicPr>
          <p:nvPr/>
        </p:nvPicPr>
        <p:blipFill>
          <a:blip r:embed="rId11"/>
          <a:stretch>
            <a:fillRect/>
          </a:stretch>
        </p:blipFill>
        <p:spPr>
          <a:xfrm>
            <a:off x="7289468" y="1007395"/>
            <a:ext cx="619581" cy="619581"/>
          </a:xfrm>
          <a:prstGeom prst="rect">
            <a:avLst/>
          </a:prstGeom>
        </p:spPr>
      </p:pic>
      <p:pic>
        <p:nvPicPr>
          <p:cNvPr id="14" name="Picture 13" descr="Shape&#10;&#10;Description automatically generated">
            <a:extLst>
              <a:ext uri="{FF2B5EF4-FFF2-40B4-BE49-F238E27FC236}">
                <a16:creationId xmlns:a16="http://schemas.microsoft.com/office/drawing/2014/main" id="{E6EFE45C-C98B-A297-4CE7-9533A6C630F1}"/>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456177" y="1740758"/>
            <a:ext cx="833291" cy="891630"/>
          </a:xfrm>
          <a:prstGeom prst="rect">
            <a:avLst/>
          </a:prstGeom>
        </p:spPr>
      </p:pic>
    </p:spTree>
    <p:extLst>
      <p:ext uri="{BB962C8B-B14F-4D97-AF65-F5344CB8AC3E}">
        <p14:creationId xmlns:p14="http://schemas.microsoft.com/office/powerpoint/2010/main" val="409282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000"/>
                                        <p:tgtEl>
                                          <p:spTgt spid="7"/>
                                        </p:tgtEl>
                                      </p:cBhvr>
                                    </p:animEffect>
                                    <p:anim calcmode="lin" valueType="num">
                                      <p:cBhvr>
                                        <p:cTn id="53" dur="1000" fill="hold"/>
                                        <p:tgtEl>
                                          <p:spTgt spid="7"/>
                                        </p:tgtEl>
                                        <p:attrNameLst>
                                          <p:attrName>ppt_x</p:attrName>
                                        </p:attrNameLst>
                                      </p:cBhvr>
                                      <p:tavLst>
                                        <p:tav tm="0">
                                          <p:val>
                                            <p:strVal val="#ppt_x"/>
                                          </p:val>
                                        </p:tav>
                                        <p:tav tm="100000">
                                          <p:val>
                                            <p:strVal val="#ppt_x"/>
                                          </p:val>
                                        </p:tav>
                                      </p:tavLst>
                                    </p:anim>
                                    <p:anim calcmode="lin" valueType="num">
                                      <p:cBhvr>
                                        <p:cTn id="5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4392F-ABE0-8304-EF02-1FD845CD29FD}"/>
              </a:ext>
            </a:extLst>
          </p:cNvPr>
          <p:cNvSpPr>
            <a:spLocks noGrp="1"/>
          </p:cNvSpPr>
          <p:nvPr>
            <p:ph type="title"/>
          </p:nvPr>
        </p:nvSpPr>
        <p:spPr/>
        <p:txBody>
          <a:bodyPr/>
          <a:lstStyle/>
          <a:p>
            <a:r>
              <a:rPr lang="en-CA">
                <a:latin typeface="Raleway SemiBold" pitchFamily="2" charset="0"/>
              </a:rPr>
              <a:t>Our Case Study: TensorFlow</a:t>
            </a:r>
          </a:p>
        </p:txBody>
      </p:sp>
      <p:sp>
        <p:nvSpPr>
          <p:cNvPr id="3" name="Text Placeholder 2">
            <a:extLst>
              <a:ext uri="{FF2B5EF4-FFF2-40B4-BE49-F238E27FC236}">
                <a16:creationId xmlns:a16="http://schemas.microsoft.com/office/drawing/2014/main" id="{8BF22784-22E9-CD73-E408-831F999A6186}"/>
              </a:ext>
            </a:extLst>
          </p:cNvPr>
          <p:cNvSpPr>
            <a:spLocks noGrp="1"/>
          </p:cNvSpPr>
          <p:nvPr>
            <p:ph type="body" idx="1"/>
          </p:nvPr>
        </p:nvSpPr>
        <p:spPr/>
        <p:txBody>
          <a:bodyPr/>
          <a:lstStyle/>
          <a:p>
            <a:pPr>
              <a:lnSpc>
                <a:spcPct val="150000"/>
              </a:lnSpc>
            </a:pPr>
            <a:r>
              <a:rPr lang="en-CA" dirty="0"/>
              <a:t>A </a:t>
            </a:r>
            <a:r>
              <a:rPr lang="en-CA" b="1" dirty="0"/>
              <a:t>popular</a:t>
            </a:r>
            <a:r>
              <a:rPr lang="en-CA" dirty="0"/>
              <a:t> Machine Learning API library</a:t>
            </a:r>
          </a:p>
          <a:p>
            <a:pPr>
              <a:lnSpc>
                <a:spcPct val="150000"/>
              </a:lnSpc>
            </a:pPr>
            <a:r>
              <a:rPr lang="en-CA" dirty="0"/>
              <a:t>TensorFlow APIs have </a:t>
            </a:r>
            <a:r>
              <a:rPr lang="en-CA" b="1" dirty="0"/>
              <a:t>wide variety </a:t>
            </a:r>
            <a:r>
              <a:rPr lang="en-CA" dirty="0"/>
              <a:t>of API symbols</a:t>
            </a:r>
          </a:p>
          <a:p>
            <a:pPr>
              <a:lnSpc>
                <a:spcPct val="150000"/>
              </a:lnSpc>
            </a:pPr>
            <a:r>
              <a:rPr lang="en-CA" dirty="0"/>
              <a:t>Offers tutorials geared towards </a:t>
            </a:r>
            <a:r>
              <a:rPr lang="en-CA" b="1" dirty="0"/>
              <a:t>different levels </a:t>
            </a:r>
            <a:r>
              <a:rPr lang="en-CA" dirty="0"/>
              <a:t>of familiarity with API</a:t>
            </a:r>
          </a:p>
        </p:txBody>
      </p:sp>
      <p:sp>
        <p:nvSpPr>
          <p:cNvPr id="4" name="Slide Number Placeholder 3">
            <a:extLst>
              <a:ext uri="{FF2B5EF4-FFF2-40B4-BE49-F238E27FC236}">
                <a16:creationId xmlns:a16="http://schemas.microsoft.com/office/drawing/2014/main" id="{082DEF06-0DE0-96EA-3AE7-F9AA34A3CD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6" name="Google Shape;745;p18">
            <a:extLst>
              <a:ext uri="{FF2B5EF4-FFF2-40B4-BE49-F238E27FC236}">
                <a16:creationId xmlns:a16="http://schemas.microsoft.com/office/drawing/2014/main" id="{FD5AA3CF-2D91-BE8E-0823-CB531F90D4B3}"/>
              </a:ext>
            </a:extLst>
          </p:cNvPr>
          <p:cNvSpPr/>
          <p:nvPr/>
        </p:nvSpPr>
        <p:spPr>
          <a:xfrm>
            <a:off x="5448481" y="2815412"/>
            <a:ext cx="604294" cy="349754"/>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46;p18">
            <a:extLst>
              <a:ext uri="{FF2B5EF4-FFF2-40B4-BE49-F238E27FC236}">
                <a16:creationId xmlns:a16="http://schemas.microsoft.com/office/drawing/2014/main" id="{B52C1CB3-5DFA-E4CB-A8E2-DA854C3E9612}"/>
              </a:ext>
            </a:extLst>
          </p:cNvPr>
          <p:cNvSpPr/>
          <p:nvPr/>
        </p:nvSpPr>
        <p:spPr>
          <a:xfrm>
            <a:off x="5581213" y="2936583"/>
            <a:ext cx="180257" cy="139953"/>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47;p18">
            <a:extLst>
              <a:ext uri="{FF2B5EF4-FFF2-40B4-BE49-F238E27FC236}">
                <a16:creationId xmlns:a16="http://schemas.microsoft.com/office/drawing/2014/main" id="{0AFE91C3-9CB4-3535-920F-76F868A805D6}"/>
              </a:ext>
            </a:extLst>
          </p:cNvPr>
          <p:cNvSpPr/>
          <p:nvPr/>
        </p:nvSpPr>
        <p:spPr>
          <a:xfrm>
            <a:off x="5581491" y="2982607"/>
            <a:ext cx="179457" cy="93903"/>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48;p18">
            <a:extLst>
              <a:ext uri="{FF2B5EF4-FFF2-40B4-BE49-F238E27FC236}">
                <a16:creationId xmlns:a16="http://schemas.microsoft.com/office/drawing/2014/main" id="{A1F25FB0-FA07-3B65-6A62-A4A55A29A3BE}"/>
              </a:ext>
            </a:extLst>
          </p:cNvPr>
          <p:cNvSpPr/>
          <p:nvPr/>
        </p:nvSpPr>
        <p:spPr>
          <a:xfrm>
            <a:off x="5766069" y="2866577"/>
            <a:ext cx="180153" cy="134805"/>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49;p18">
            <a:extLst>
              <a:ext uri="{FF2B5EF4-FFF2-40B4-BE49-F238E27FC236}">
                <a16:creationId xmlns:a16="http://schemas.microsoft.com/office/drawing/2014/main" id="{0E22F39C-04FD-0DB0-C605-3DB116F9FB41}"/>
              </a:ext>
            </a:extLst>
          </p:cNvPr>
          <p:cNvSpPr/>
          <p:nvPr/>
        </p:nvSpPr>
        <p:spPr>
          <a:xfrm>
            <a:off x="5766950" y="2910420"/>
            <a:ext cx="179492" cy="93903"/>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50;p18">
            <a:extLst>
              <a:ext uri="{FF2B5EF4-FFF2-40B4-BE49-F238E27FC236}">
                <a16:creationId xmlns:a16="http://schemas.microsoft.com/office/drawing/2014/main" id="{FC08D1F2-5ED1-0057-8A81-15F8A51ED284}"/>
              </a:ext>
            </a:extLst>
          </p:cNvPr>
          <p:cNvSpPr/>
          <p:nvPr/>
        </p:nvSpPr>
        <p:spPr>
          <a:xfrm>
            <a:off x="5590611" y="2059082"/>
            <a:ext cx="309838" cy="890970"/>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51;p18">
            <a:extLst>
              <a:ext uri="{FF2B5EF4-FFF2-40B4-BE49-F238E27FC236}">
                <a16:creationId xmlns:a16="http://schemas.microsoft.com/office/drawing/2014/main" id="{82BDA39A-B744-2940-1D31-48CA5795B999}"/>
              </a:ext>
            </a:extLst>
          </p:cNvPr>
          <p:cNvSpPr/>
          <p:nvPr/>
        </p:nvSpPr>
        <p:spPr>
          <a:xfrm>
            <a:off x="5632123" y="1503187"/>
            <a:ext cx="198605" cy="193562"/>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752;p18">
            <a:extLst>
              <a:ext uri="{FF2B5EF4-FFF2-40B4-BE49-F238E27FC236}">
                <a16:creationId xmlns:a16="http://schemas.microsoft.com/office/drawing/2014/main" id="{BA48C326-1443-6E49-D7BB-AD989F1966F9}"/>
              </a:ext>
            </a:extLst>
          </p:cNvPr>
          <p:cNvSpPr/>
          <p:nvPr/>
        </p:nvSpPr>
        <p:spPr>
          <a:xfrm>
            <a:off x="5862670" y="1549131"/>
            <a:ext cx="282320" cy="555058"/>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753;p18">
            <a:extLst>
              <a:ext uri="{FF2B5EF4-FFF2-40B4-BE49-F238E27FC236}">
                <a16:creationId xmlns:a16="http://schemas.microsoft.com/office/drawing/2014/main" id="{3470D850-A0BA-5C35-FA76-61DA74B9F2AC}"/>
              </a:ext>
            </a:extLst>
          </p:cNvPr>
          <p:cNvSpPr/>
          <p:nvPr/>
        </p:nvSpPr>
        <p:spPr>
          <a:xfrm>
            <a:off x="5578825" y="1530589"/>
            <a:ext cx="322181" cy="650603"/>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754;p18">
            <a:extLst>
              <a:ext uri="{FF2B5EF4-FFF2-40B4-BE49-F238E27FC236}">
                <a16:creationId xmlns:a16="http://schemas.microsoft.com/office/drawing/2014/main" id="{48BDB671-8A93-4CAB-DD23-E3C621162FEF}"/>
              </a:ext>
            </a:extLst>
          </p:cNvPr>
          <p:cNvSpPr/>
          <p:nvPr/>
        </p:nvSpPr>
        <p:spPr>
          <a:xfrm>
            <a:off x="5624695" y="1302200"/>
            <a:ext cx="214157" cy="261240"/>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755;p18">
            <a:extLst>
              <a:ext uri="{FF2B5EF4-FFF2-40B4-BE49-F238E27FC236}">
                <a16:creationId xmlns:a16="http://schemas.microsoft.com/office/drawing/2014/main" id="{66141E64-89B0-7804-73CD-36A8EEBA6852}"/>
              </a:ext>
            </a:extLst>
          </p:cNvPr>
          <p:cNvSpPr/>
          <p:nvPr/>
        </p:nvSpPr>
        <p:spPr>
          <a:xfrm>
            <a:off x="5604730" y="1279012"/>
            <a:ext cx="225993" cy="224174"/>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756;p18">
            <a:extLst>
              <a:ext uri="{FF2B5EF4-FFF2-40B4-BE49-F238E27FC236}">
                <a16:creationId xmlns:a16="http://schemas.microsoft.com/office/drawing/2014/main" id="{0EA6589F-D041-4C19-E59C-CE52A07B20AB}"/>
              </a:ext>
            </a:extLst>
          </p:cNvPr>
          <p:cNvSpPr/>
          <p:nvPr/>
        </p:nvSpPr>
        <p:spPr>
          <a:xfrm>
            <a:off x="5562449" y="1658894"/>
            <a:ext cx="289203" cy="497780"/>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757;p18">
            <a:extLst>
              <a:ext uri="{FF2B5EF4-FFF2-40B4-BE49-F238E27FC236}">
                <a16:creationId xmlns:a16="http://schemas.microsoft.com/office/drawing/2014/main" id="{0EB23F44-C48C-9DB0-1657-7A36389047C3}"/>
              </a:ext>
            </a:extLst>
          </p:cNvPr>
          <p:cNvSpPr/>
          <p:nvPr/>
        </p:nvSpPr>
        <p:spPr>
          <a:xfrm>
            <a:off x="5870469" y="1810800"/>
            <a:ext cx="334783" cy="451303"/>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758;p18">
            <a:extLst>
              <a:ext uri="{FF2B5EF4-FFF2-40B4-BE49-F238E27FC236}">
                <a16:creationId xmlns:a16="http://schemas.microsoft.com/office/drawing/2014/main" id="{A5D36E74-C1F2-3547-B2C8-C98A1B7221A3}"/>
              </a:ext>
            </a:extLst>
          </p:cNvPr>
          <p:cNvSpPr/>
          <p:nvPr/>
        </p:nvSpPr>
        <p:spPr>
          <a:xfrm>
            <a:off x="5812704" y="2093691"/>
            <a:ext cx="169659" cy="83680"/>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759;p18">
            <a:extLst>
              <a:ext uri="{FF2B5EF4-FFF2-40B4-BE49-F238E27FC236}">
                <a16:creationId xmlns:a16="http://schemas.microsoft.com/office/drawing/2014/main" id="{32684662-4912-DE9A-3BDD-E905A16FFD35}"/>
              </a:ext>
            </a:extLst>
          </p:cNvPr>
          <p:cNvSpPr/>
          <p:nvPr/>
        </p:nvSpPr>
        <p:spPr>
          <a:xfrm>
            <a:off x="6058092" y="2040801"/>
            <a:ext cx="105070" cy="87120"/>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760;p18">
            <a:extLst>
              <a:ext uri="{FF2B5EF4-FFF2-40B4-BE49-F238E27FC236}">
                <a16:creationId xmlns:a16="http://schemas.microsoft.com/office/drawing/2014/main" id="{39AB7F57-46FF-6967-1FF4-38A8E3F100F6}"/>
              </a:ext>
            </a:extLst>
          </p:cNvPr>
          <p:cNvSpPr/>
          <p:nvPr/>
        </p:nvSpPr>
        <p:spPr>
          <a:xfrm>
            <a:off x="5830851" y="1530798"/>
            <a:ext cx="104130" cy="151752"/>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761;p18">
            <a:extLst>
              <a:ext uri="{FF2B5EF4-FFF2-40B4-BE49-F238E27FC236}">
                <a16:creationId xmlns:a16="http://schemas.microsoft.com/office/drawing/2014/main" id="{374FB9AE-590E-F7C7-ADD3-440375639489}"/>
              </a:ext>
            </a:extLst>
          </p:cNvPr>
          <p:cNvSpPr/>
          <p:nvPr/>
        </p:nvSpPr>
        <p:spPr>
          <a:xfrm>
            <a:off x="5541684" y="1633826"/>
            <a:ext cx="125868" cy="188831"/>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762;p18">
            <a:extLst>
              <a:ext uri="{FF2B5EF4-FFF2-40B4-BE49-F238E27FC236}">
                <a16:creationId xmlns:a16="http://schemas.microsoft.com/office/drawing/2014/main" id="{154ACD78-36AB-B1D0-524C-C60233E27954}"/>
              </a:ext>
            </a:extLst>
          </p:cNvPr>
          <p:cNvSpPr/>
          <p:nvPr/>
        </p:nvSpPr>
        <p:spPr>
          <a:xfrm>
            <a:off x="6203961" y="3634954"/>
            <a:ext cx="78326" cy="45336"/>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763;p18">
            <a:extLst>
              <a:ext uri="{FF2B5EF4-FFF2-40B4-BE49-F238E27FC236}">
                <a16:creationId xmlns:a16="http://schemas.microsoft.com/office/drawing/2014/main" id="{EABD7225-41C0-3697-9453-D4B0C8B97097}"/>
              </a:ext>
            </a:extLst>
          </p:cNvPr>
          <p:cNvSpPr/>
          <p:nvPr/>
        </p:nvSpPr>
        <p:spPr>
          <a:xfrm>
            <a:off x="6937433" y="4054158"/>
            <a:ext cx="78326" cy="45336"/>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64;p18">
            <a:extLst>
              <a:ext uri="{FF2B5EF4-FFF2-40B4-BE49-F238E27FC236}">
                <a16:creationId xmlns:a16="http://schemas.microsoft.com/office/drawing/2014/main" id="{565C3814-AE66-85C7-6AA1-EB2F0C8C0A37}"/>
              </a:ext>
            </a:extLst>
          </p:cNvPr>
          <p:cNvSpPr/>
          <p:nvPr/>
        </p:nvSpPr>
        <p:spPr>
          <a:xfrm>
            <a:off x="8208788" y="3277061"/>
            <a:ext cx="78326" cy="45336"/>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765;p18">
            <a:extLst>
              <a:ext uri="{FF2B5EF4-FFF2-40B4-BE49-F238E27FC236}">
                <a16:creationId xmlns:a16="http://schemas.microsoft.com/office/drawing/2014/main" id="{57F8BA5A-55AE-D41B-09E0-D3077013C987}"/>
              </a:ext>
            </a:extLst>
          </p:cNvPr>
          <p:cNvSpPr/>
          <p:nvPr/>
        </p:nvSpPr>
        <p:spPr>
          <a:xfrm>
            <a:off x="6217623" y="2889957"/>
            <a:ext cx="53659" cy="778827"/>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766;p18">
            <a:extLst>
              <a:ext uri="{FF2B5EF4-FFF2-40B4-BE49-F238E27FC236}">
                <a16:creationId xmlns:a16="http://schemas.microsoft.com/office/drawing/2014/main" id="{23D79464-759C-B245-C50C-4C03CEF6A4EE}"/>
              </a:ext>
            </a:extLst>
          </p:cNvPr>
          <p:cNvSpPr/>
          <p:nvPr/>
        </p:nvSpPr>
        <p:spPr>
          <a:xfrm>
            <a:off x="6952840" y="3186921"/>
            <a:ext cx="47587" cy="901446"/>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67;p18">
            <a:extLst>
              <a:ext uri="{FF2B5EF4-FFF2-40B4-BE49-F238E27FC236}">
                <a16:creationId xmlns:a16="http://schemas.microsoft.com/office/drawing/2014/main" id="{81B7A80E-ECD8-0A15-F888-FF8B561FEB94}"/>
              </a:ext>
            </a:extLst>
          </p:cNvPr>
          <p:cNvSpPr/>
          <p:nvPr/>
        </p:nvSpPr>
        <p:spPr>
          <a:xfrm>
            <a:off x="8224119" y="2571771"/>
            <a:ext cx="47587" cy="737903"/>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68;p18">
            <a:extLst>
              <a:ext uri="{FF2B5EF4-FFF2-40B4-BE49-F238E27FC236}">
                <a16:creationId xmlns:a16="http://schemas.microsoft.com/office/drawing/2014/main" id="{EB04F460-7345-69B7-96EE-DB62D829A67F}"/>
              </a:ext>
            </a:extLst>
          </p:cNvPr>
          <p:cNvSpPr/>
          <p:nvPr/>
        </p:nvSpPr>
        <p:spPr>
          <a:xfrm>
            <a:off x="6170112" y="2893000"/>
            <a:ext cx="806484" cy="521209"/>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69;p18">
            <a:extLst>
              <a:ext uri="{FF2B5EF4-FFF2-40B4-BE49-F238E27FC236}">
                <a16:creationId xmlns:a16="http://schemas.microsoft.com/office/drawing/2014/main" id="{55D1A3A7-1707-FF44-E254-E66B3A1330F6}"/>
              </a:ext>
            </a:extLst>
          </p:cNvPr>
          <p:cNvSpPr/>
          <p:nvPr/>
        </p:nvSpPr>
        <p:spPr>
          <a:xfrm>
            <a:off x="6169884" y="2107840"/>
            <a:ext cx="2166486" cy="1253578"/>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70;p18">
            <a:extLst>
              <a:ext uri="{FF2B5EF4-FFF2-40B4-BE49-F238E27FC236}">
                <a16:creationId xmlns:a16="http://schemas.microsoft.com/office/drawing/2014/main" id="{86905309-D784-624A-C6E4-B4D69A377A37}"/>
              </a:ext>
            </a:extLst>
          </p:cNvPr>
          <p:cNvSpPr/>
          <p:nvPr/>
        </p:nvSpPr>
        <p:spPr>
          <a:xfrm>
            <a:off x="6976596" y="2572835"/>
            <a:ext cx="1359927" cy="841373"/>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771;p18">
            <a:extLst>
              <a:ext uri="{FF2B5EF4-FFF2-40B4-BE49-F238E27FC236}">
                <a16:creationId xmlns:a16="http://schemas.microsoft.com/office/drawing/2014/main" id="{95252EB1-E0B6-DDB0-4F0A-48A8378916B8}"/>
              </a:ext>
            </a:extLst>
          </p:cNvPr>
          <p:cNvSpPr/>
          <p:nvPr/>
        </p:nvSpPr>
        <p:spPr>
          <a:xfrm>
            <a:off x="7533454" y="2338474"/>
            <a:ext cx="414930" cy="261061"/>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772;p18">
            <a:extLst>
              <a:ext uri="{FF2B5EF4-FFF2-40B4-BE49-F238E27FC236}">
                <a16:creationId xmlns:a16="http://schemas.microsoft.com/office/drawing/2014/main" id="{5C01187A-52D8-31CC-0705-C2CD93A087D0}"/>
              </a:ext>
            </a:extLst>
          </p:cNvPr>
          <p:cNvSpPr/>
          <p:nvPr/>
        </p:nvSpPr>
        <p:spPr>
          <a:xfrm>
            <a:off x="7457860" y="2327521"/>
            <a:ext cx="440204" cy="254747"/>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773;p18">
            <a:extLst>
              <a:ext uri="{FF2B5EF4-FFF2-40B4-BE49-F238E27FC236}">
                <a16:creationId xmlns:a16="http://schemas.microsoft.com/office/drawing/2014/main" id="{18CBEF83-06BF-AF81-8365-0ED3F3FDFEBD}"/>
              </a:ext>
            </a:extLst>
          </p:cNvPr>
          <p:cNvSpPr/>
          <p:nvPr/>
        </p:nvSpPr>
        <p:spPr>
          <a:xfrm>
            <a:off x="7517287" y="2475166"/>
            <a:ext cx="128722" cy="7446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774;p18">
            <a:extLst>
              <a:ext uri="{FF2B5EF4-FFF2-40B4-BE49-F238E27FC236}">
                <a16:creationId xmlns:a16="http://schemas.microsoft.com/office/drawing/2014/main" id="{78BE3EF6-674B-EBC9-0A6A-695642E46E2E}"/>
              </a:ext>
            </a:extLst>
          </p:cNvPr>
          <p:cNvSpPr/>
          <p:nvPr/>
        </p:nvSpPr>
        <p:spPr>
          <a:xfrm>
            <a:off x="7554553" y="2453639"/>
            <a:ext cx="128646" cy="7446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775;p18">
            <a:extLst>
              <a:ext uri="{FF2B5EF4-FFF2-40B4-BE49-F238E27FC236}">
                <a16:creationId xmlns:a16="http://schemas.microsoft.com/office/drawing/2014/main" id="{5DD630C8-D33F-1206-A201-A8FDD0486F81}"/>
              </a:ext>
            </a:extLst>
          </p:cNvPr>
          <p:cNvSpPr/>
          <p:nvPr/>
        </p:nvSpPr>
        <p:spPr>
          <a:xfrm>
            <a:off x="7590377" y="2432949"/>
            <a:ext cx="128646" cy="74393"/>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776;p18">
            <a:extLst>
              <a:ext uri="{FF2B5EF4-FFF2-40B4-BE49-F238E27FC236}">
                <a16:creationId xmlns:a16="http://schemas.microsoft.com/office/drawing/2014/main" id="{910BEA1C-2E47-56AA-595E-40ADA9C517DF}"/>
              </a:ext>
            </a:extLst>
          </p:cNvPr>
          <p:cNvSpPr/>
          <p:nvPr/>
        </p:nvSpPr>
        <p:spPr>
          <a:xfrm>
            <a:off x="7721299" y="2411422"/>
            <a:ext cx="81817" cy="47313"/>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777;p18">
            <a:extLst>
              <a:ext uri="{FF2B5EF4-FFF2-40B4-BE49-F238E27FC236}">
                <a16:creationId xmlns:a16="http://schemas.microsoft.com/office/drawing/2014/main" id="{5C785448-3EDE-DC5D-7F1F-874E0C4B47AA}"/>
              </a:ext>
            </a:extLst>
          </p:cNvPr>
          <p:cNvSpPr/>
          <p:nvPr/>
        </p:nvSpPr>
        <p:spPr>
          <a:xfrm>
            <a:off x="7757123" y="2390656"/>
            <a:ext cx="81817" cy="47313"/>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778;p18">
            <a:extLst>
              <a:ext uri="{FF2B5EF4-FFF2-40B4-BE49-F238E27FC236}">
                <a16:creationId xmlns:a16="http://schemas.microsoft.com/office/drawing/2014/main" id="{D57DECD5-5486-577E-8433-E3D88DE8FB6F}"/>
              </a:ext>
            </a:extLst>
          </p:cNvPr>
          <p:cNvSpPr/>
          <p:nvPr/>
        </p:nvSpPr>
        <p:spPr>
          <a:xfrm>
            <a:off x="7652537" y="2425875"/>
            <a:ext cx="245527" cy="144526"/>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779;p18">
            <a:extLst>
              <a:ext uri="{FF2B5EF4-FFF2-40B4-BE49-F238E27FC236}">
                <a16:creationId xmlns:a16="http://schemas.microsoft.com/office/drawing/2014/main" id="{F8BFB96B-7937-A578-D868-E58BAB956A0A}"/>
              </a:ext>
            </a:extLst>
          </p:cNvPr>
          <p:cNvSpPr/>
          <p:nvPr/>
        </p:nvSpPr>
        <p:spPr>
          <a:xfrm>
            <a:off x="7638040" y="2722459"/>
            <a:ext cx="117792" cy="68156"/>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780;p18">
            <a:extLst>
              <a:ext uri="{FF2B5EF4-FFF2-40B4-BE49-F238E27FC236}">
                <a16:creationId xmlns:a16="http://schemas.microsoft.com/office/drawing/2014/main" id="{126A9BE7-C01A-DF96-F788-425AE43AD907}"/>
              </a:ext>
            </a:extLst>
          </p:cNvPr>
          <p:cNvSpPr/>
          <p:nvPr/>
        </p:nvSpPr>
        <p:spPr>
          <a:xfrm>
            <a:off x="7643568" y="2660769"/>
            <a:ext cx="118033" cy="125054"/>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781;p18">
            <a:extLst>
              <a:ext uri="{FF2B5EF4-FFF2-40B4-BE49-F238E27FC236}">
                <a16:creationId xmlns:a16="http://schemas.microsoft.com/office/drawing/2014/main" id="{462301A6-B17F-CAA9-D0EB-F9684B58105D}"/>
              </a:ext>
            </a:extLst>
          </p:cNvPr>
          <p:cNvSpPr/>
          <p:nvPr/>
        </p:nvSpPr>
        <p:spPr>
          <a:xfrm>
            <a:off x="7643809" y="2626691"/>
            <a:ext cx="117792" cy="68156"/>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782;p18">
            <a:extLst>
              <a:ext uri="{FF2B5EF4-FFF2-40B4-BE49-F238E27FC236}">
                <a16:creationId xmlns:a16="http://schemas.microsoft.com/office/drawing/2014/main" id="{0635478D-2797-904C-868C-D713FFD5BA49}"/>
              </a:ext>
            </a:extLst>
          </p:cNvPr>
          <p:cNvSpPr/>
          <p:nvPr/>
        </p:nvSpPr>
        <p:spPr>
          <a:xfrm>
            <a:off x="7653068" y="2635954"/>
            <a:ext cx="99197" cy="49477"/>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783;p18">
            <a:extLst>
              <a:ext uri="{FF2B5EF4-FFF2-40B4-BE49-F238E27FC236}">
                <a16:creationId xmlns:a16="http://schemas.microsoft.com/office/drawing/2014/main" id="{C700524D-710D-F0A0-5AE0-EA002285078D}"/>
              </a:ext>
            </a:extLst>
          </p:cNvPr>
          <p:cNvSpPr/>
          <p:nvPr/>
        </p:nvSpPr>
        <p:spPr>
          <a:xfrm>
            <a:off x="7660658" y="2636163"/>
            <a:ext cx="91607" cy="49211"/>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784;p18">
            <a:extLst>
              <a:ext uri="{FF2B5EF4-FFF2-40B4-BE49-F238E27FC236}">
                <a16:creationId xmlns:a16="http://schemas.microsoft.com/office/drawing/2014/main" id="{38115AD8-E84C-BDB6-A18C-8A8085A56F4A}"/>
              </a:ext>
            </a:extLst>
          </p:cNvPr>
          <p:cNvSpPr/>
          <p:nvPr/>
        </p:nvSpPr>
        <p:spPr>
          <a:xfrm>
            <a:off x="7734430" y="2695607"/>
            <a:ext cx="33713" cy="78804"/>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785;p18">
            <a:extLst>
              <a:ext uri="{FF2B5EF4-FFF2-40B4-BE49-F238E27FC236}">
                <a16:creationId xmlns:a16="http://schemas.microsoft.com/office/drawing/2014/main" id="{DDC63E8F-A91F-B48C-5DB5-E31D22563A2F}"/>
              </a:ext>
            </a:extLst>
          </p:cNvPr>
          <p:cNvSpPr/>
          <p:nvPr/>
        </p:nvSpPr>
        <p:spPr>
          <a:xfrm>
            <a:off x="7734430" y="2699335"/>
            <a:ext cx="27778" cy="75440"/>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786;p18">
            <a:extLst>
              <a:ext uri="{FF2B5EF4-FFF2-40B4-BE49-F238E27FC236}">
                <a16:creationId xmlns:a16="http://schemas.microsoft.com/office/drawing/2014/main" id="{A18056EF-6CC6-D282-288B-56A782849227}"/>
              </a:ext>
            </a:extLst>
          </p:cNvPr>
          <p:cNvSpPr/>
          <p:nvPr/>
        </p:nvSpPr>
        <p:spPr>
          <a:xfrm>
            <a:off x="6476129" y="2845078"/>
            <a:ext cx="117792" cy="68156"/>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787;p18">
            <a:extLst>
              <a:ext uri="{FF2B5EF4-FFF2-40B4-BE49-F238E27FC236}">
                <a16:creationId xmlns:a16="http://schemas.microsoft.com/office/drawing/2014/main" id="{6BC74054-0F05-B437-DA07-3F51743D105F}"/>
              </a:ext>
            </a:extLst>
          </p:cNvPr>
          <p:cNvSpPr/>
          <p:nvPr/>
        </p:nvSpPr>
        <p:spPr>
          <a:xfrm>
            <a:off x="6481660" y="2783388"/>
            <a:ext cx="118029" cy="125054"/>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788;p18">
            <a:extLst>
              <a:ext uri="{FF2B5EF4-FFF2-40B4-BE49-F238E27FC236}">
                <a16:creationId xmlns:a16="http://schemas.microsoft.com/office/drawing/2014/main" id="{B2D6105D-BA27-F287-40C5-D6BF07441952}"/>
              </a:ext>
            </a:extLst>
          </p:cNvPr>
          <p:cNvSpPr/>
          <p:nvPr/>
        </p:nvSpPr>
        <p:spPr>
          <a:xfrm>
            <a:off x="6481897" y="2749310"/>
            <a:ext cx="117792" cy="68156"/>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789;p18">
            <a:extLst>
              <a:ext uri="{FF2B5EF4-FFF2-40B4-BE49-F238E27FC236}">
                <a16:creationId xmlns:a16="http://schemas.microsoft.com/office/drawing/2014/main" id="{1E248E1C-5D9B-7B0E-7E6D-0F478EA8764E}"/>
              </a:ext>
            </a:extLst>
          </p:cNvPr>
          <p:cNvSpPr/>
          <p:nvPr/>
        </p:nvSpPr>
        <p:spPr>
          <a:xfrm>
            <a:off x="6491233" y="2758570"/>
            <a:ext cx="99121" cy="49480"/>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790;p18">
            <a:extLst>
              <a:ext uri="{FF2B5EF4-FFF2-40B4-BE49-F238E27FC236}">
                <a16:creationId xmlns:a16="http://schemas.microsoft.com/office/drawing/2014/main" id="{0767AFBC-EDE6-160A-1A8F-7EAC42D7A54F}"/>
              </a:ext>
            </a:extLst>
          </p:cNvPr>
          <p:cNvSpPr/>
          <p:nvPr/>
        </p:nvSpPr>
        <p:spPr>
          <a:xfrm>
            <a:off x="6498746" y="2758706"/>
            <a:ext cx="91607" cy="4928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791;p18">
            <a:extLst>
              <a:ext uri="{FF2B5EF4-FFF2-40B4-BE49-F238E27FC236}">
                <a16:creationId xmlns:a16="http://schemas.microsoft.com/office/drawing/2014/main" id="{A292D3D6-B9B2-3CFD-BC60-5065B3ECD18E}"/>
              </a:ext>
            </a:extLst>
          </p:cNvPr>
          <p:cNvSpPr/>
          <p:nvPr/>
        </p:nvSpPr>
        <p:spPr>
          <a:xfrm>
            <a:off x="6572215" y="2818227"/>
            <a:ext cx="33719" cy="78804"/>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792;p18">
            <a:extLst>
              <a:ext uri="{FF2B5EF4-FFF2-40B4-BE49-F238E27FC236}">
                <a16:creationId xmlns:a16="http://schemas.microsoft.com/office/drawing/2014/main" id="{944885EA-5262-1457-55CC-B7B2A2B75DF7}"/>
              </a:ext>
            </a:extLst>
          </p:cNvPr>
          <p:cNvSpPr/>
          <p:nvPr/>
        </p:nvSpPr>
        <p:spPr>
          <a:xfrm>
            <a:off x="6572443" y="2822106"/>
            <a:ext cx="27702" cy="75386"/>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793;p18">
            <a:extLst>
              <a:ext uri="{FF2B5EF4-FFF2-40B4-BE49-F238E27FC236}">
                <a16:creationId xmlns:a16="http://schemas.microsoft.com/office/drawing/2014/main" id="{83AA36CE-0969-27B5-4B70-1694558DBE34}"/>
              </a:ext>
            </a:extLst>
          </p:cNvPr>
          <p:cNvSpPr/>
          <p:nvPr/>
        </p:nvSpPr>
        <p:spPr>
          <a:xfrm>
            <a:off x="8216149" y="4059178"/>
            <a:ext cx="604294" cy="349754"/>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94;p18">
            <a:extLst>
              <a:ext uri="{FF2B5EF4-FFF2-40B4-BE49-F238E27FC236}">
                <a16:creationId xmlns:a16="http://schemas.microsoft.com/office/drawing/2014/main" id="{54CECC96-A901-CFE0-98D7-1FD24FFF10EC}"/>
              </a:ext>
            </a:extLst>
          </p:cNvPr>
          <p:cNvSpPr/>
          <p:nvPr/>
        </p:nvSpPr>
        <p:spPr>
          <a:xfrm>
            <a:off x="8647398" y="2905019"/>
            <a:ext cx="148556" cy="324272"/>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795;p18">
            <a:extLst>
              <a:ext uri="{FF2B5EF4-FFF2-40B4-BE49-F238E27FC236}">
                <a16:creationId xmlns:a16="http://schemas.microsoft.com/office/drawing/2014/main" id="{38233716-F12B-FF83-8EFA-263DB2F6D892}"/>
              </a:ext>
            </a:extLst>
          </p:cNvPr>
          <p:cNvSpPr/>
          <p:nvPr/>
        </p:nvSpPr>
        <p:spPr>
          <a:xfrm>
            <a:off x="8668270" y="2771683"/>
            <a:ext cx="106863" cy="20595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96;p18">
            <a:extLst>
              <a:ext uri="{FF2B5EF4-FFF2-40B4-BE49-F238E27FC236}">
                <a16:creationId xmlns:a16="http://schemas.microsoft.com/office/drawing/2014/main" id="{ED759C7B-FC58-8DC0-BD64-60D8E9073A26}"/>
              </a:ext>
            </a:extLst>
          </p:cNvPr>
          <p:cNvSpPr/>
          <p:nvPr/>
        </p:nvSpPr>
        <p:spPr>
          <a:xfrm>
            <a:off x="8309289" y="4197626"/>
            <a:ext cx="230388" cy="129944"/>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797;p18">
            <a:extLst>
              <a:ext uri="{FF2B5EF4-FFF2-40B4-BE49-F238E27FC236}">
                <a16:creationId xmlns:a16="http://schemas.microsoft.com/office/drawing/2014/main" id="{25B1C902-A13B-8E2D-0093-5D53BBDDB0D1}"/>
              </a:ext>
            </a:extLst>
          </p:cNvPr>
          <p:cNvSpPr/>
          <p:nvPr/>
        </p:nvSpPr>
        <p:spPr>
          <a:xfrm>
            <a:off x="8309355" y="4219222"/>
            <a:ext cx="226549" cy="108424"/>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798;p18">
            <a:extLst>
              <a:ext uri="{FF2B5EF4-FFF2-40B4-BE49-F238E27FC236}">
                <a16:creationId xmlns:a16="http://schemas.microsoft.com/office/drawing/2014/main" id="{28B33808-C6E0-186A-A063-3E37577A38F4}"/>
              </a:ext>
            </a:extLst>
          </p:cNvPr>
          <p:cNvSpPr/>
          <p:nvPr/>
        </p:nvSpPr>
        <p:spPr>
          <a:xfrm>
            <a:off x="8478161" y="4121790"/>
            <a:ext cx="230104" cy="129957"/>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799;p18">
            <a:extLst>
              <a:ext uri="{FF2B5EF4-FFF2-40B4-BE49-F238E27FC236}">
                <a16:creationId xmlns:a16="http://schemas.microsoft.com/office/drawing/2014/main" id="{8C2E62F0-09C1-6669-87DC-0FA17D949D1B}"/>
              </a:ext>
            </a:extLst>
          </p:cNvPr>
          <p:cNvSpPr/>
          <p:nvPr/>
        </p:nvSpPr>
        <p:spPr>
          <a:xfrm>
            <a:off x="8477847" y="4143384"/>
            <a:ext cx="226549" cy="108363"/>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800;p18">
            <a:extLst>
              <a:ext uri="{FF2B5EF4-FFF2-40B4-BE49-F238E27FC236}">
                <a16:creationId xmlns:a16="http://schemas.microsoft.com/office/drawing/2014/main" id="{23BF1319-15CF-E703-6F6E-B0C55D0E1DB1}"/>
              </a:ext>
            </a:extLst>
          </p:cNvPr>
          <p:cNvSpPr/>
          <p:nvPr/>
        </p:nvSpPr>
        <p:spPr>
          <a:xfrm>
            <a:off x="8371131" y="3280635"/>
            <a:ext cx="337014" cy="953211"/>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801;p18">
            <a:extLst>
              <a:ext uri="{FF2B5EF4-FFF2-40B4-BE49-F238E27FC236}">
                <a16:creationId xmlns:a16="http://schemas.microsoft.com/office/drawing/2014/main" id="{7EB02677-D82E-5174-89A5-427D3CD4D224}"/>
              </a:ext>
            </a:extLst>
          </p:cNvPr>
          <p:cNvSpPr/>
          <p:nvPr/>
        </p:nvSpPr>
        <p:spPr>
          <a:xfrm>
            <a:off x="8420606" y="2498261"/>
            <a:ext cx="244333" cy="392669"/>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802;p18">
            <a:extLst>
              <a:ext uri="{FF2B5EF4-FFF2-40B4-BE49-F238E27FC236}">
                <a16:creationId xmlns:a16="http://schemas.microsoft.com/office/drawing/2014/main" id="{9B6B0A2A-2D1F-B64D-ECC7-7932E2B22D31}"/>
              </a:ext>
            </a:extLst>
          </p:cNvPr>
          <p:cNvSpPr/>
          <p:nvPr/>
        </p:nvSpPr>
        <p:spPr>
          <a:xfrm>
            <a:off x="8368650" y="2776355"/>
            <a:ext cx="376179" cy="624183"/>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803;p18">
            <a:extLst>
              <a:ext uri="{FF2B5EF4-FFF2-40B4-BE49-F238E27FC236}">
                <a16:creationId xmlns:a16="http://schemas.microsoft.com/office/drawing/2014/main" id="{ABCFC214-C2BD-216C-9652-B8ACDBD487CE}"/>
              </a:ext>
            </a:extLst>
          </p:cNvPr>
          <p:cNvSpPr/>
          <p:nvPr/>
        </p:nvSpPr>
        <p:spPr>
          <a:xfrm>
            <a:off x="8000892" y="2854237"/>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804;p18">
            <a:extLst>
              <a:ext uri="{FF2B5EF4-FFF2-40B4-BE49-F238E27FC236}">
                <a16:creationId xmlns:a16="http://schemas.microsoft.com/office/drawing/2014/main" id="{68C327D4-DA73-D8B8-4553-1349EC3CE0DE}"/>
              </a:ext>
            </a:extLst>
          </p:cNvPr>
          <p:cNvSpPr/>
          <p:nvPr/>
        </p:nvSpPr>
        <p:spPr>
          <a:xfrm>
            <a:off x="8350032" y="2846316"/>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805;p18">
            <a:extLst>
              <a:ext uri="{FF2B5EF4-FFF2-40B4-BE49-F238E27FC236}">
                <a16:creationId xmlns:a16="http://schemas.microsoft.com/office/drawing/2014/main" id="{665867D5-D042-7C1D-5B15-A9761979E421}"/>
              </a:ext>
            </a:extLst>
          </p:cNvPr>
          <p:cNvSpPr/>
          <p:nvPr/>
        </p:nvSpPr>
        <p:spPr>
          <a:xfrm>
            <a:off x="8420005" y="2481041"/>
            <a:ext cx="237163" cy="262204"/>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806;p18">
            <a:extLst>
              <a:ext uri="{FF2B5EF4-FFF2-40B4-BE49-F238E27FC236}">
                <a16:creationId xmlns:a16="http://schemas.microsoft.com/office/drawing/2014/main" id="{DA8C219E-9CC0-45A7-27F4-8400C3083980}"/>
              </a:ext>
            </a:extLst>
          </p:cNvPr>
          <p:cNvSpPr/>
          <p:nvPr/>
        </p:nvSpPr>
        <p:spPr>
          <a:xfrm>
            <a:off x="7127783" y="2015495"/>
            <a:ext cx="266855" cy="267450"/>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807;p18">
            <a:extLst>
              <a:ext uri="{FF2B5EF4-FFF2-40B4-BE49-F238E27FC236}">
                <a16:creationId xmlns:a16="http://schemas.microsoft.com/office/drawing/2014/main" id="{ED7B2732-6A1F-6DD8-50E7-0F0D8E868EB8}"/>
              </a:ext>
            </a:extLst>
          </p:cNvPr>
          <p:cNvSpPr/>
          <p:nvPr/>
        </p:nvSpPr>
        <p:spPr>
          <a:xfrm>
            <a:off x="7081182" y="2009714"/>
            <a:ext cx="360056" cy="17974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808;p18">
            <a:extLst>
              <a:ext uri="{FF2B5EF4-FFF2-40B4-BE49-F238E27FC236}">
                <a16:creationId xmlns:a16="http://schemas.microsoft.com/office/drawing/2014/main" id="{7FEEF620-2726-F100-21BF-7704D142F08F}"/>
              </a:ext>
            </a:extLst>
          </p:cNvPr>
          <p:cNvSpPr/>
          <p:nvPr/>
        </p:nvSpPr>
        <p:spPr>
          <a:xfrm>
            <a:off x="7027371" y="1935701"/>
            <a:ext cx="467754" cy="232992"/>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809;p18">
            <a:extLst>
              <a:ext uri="{FF2B5EF4-FFF2-40B4-BE49-F238E27FC236}">
                <a16:creationId xmlns:a16="http://schemas.microsoft.com/office/drawing/2014/main" id="{2BF51C7B-5C72-4D2D-4B41-7EE81662819D}"/>
              </a:ext>
            </a:extLst>
          </p:cNvPr>
          <p:cNvSpPr/>
          <p:nvPr/>
        </p:nvSpPr>
        <p:spPr>
          <a:xfrm>
            <a:off x="7027371" y="1905883"/>
            <a:ext cx="467754" cy="232992"/>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810;p18">
            <a:extLst>
              <a:ext uri="{FF2B5EF4-FFF2-40B4-BE49-F238E27FC236}">
                <a16:creationId xmlns:a16="http://schemas.microsoft.com/office/drawing/2014/main" id="{92BD62D0-6F92-9815-B658-5818AD657C8A}"/>
              </a:ext>
            </a:extLst>
          </p:cNvPr>
          <p:cNvSpPr/>
          <p:nvPr/>
        </p:nvSpPr>
        <p:spPr>
          <a:xfrm>
            <a:off x="6976444" y="1827078"/>
            <a:ext cx="569532" cy="284032"/>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811;p18">
            <a:extLst>
              <a:ext uri="{FF2B5EF4-FFF2-40B4-BE49-F238E27FC236}">
                <a16:creationId xmlns:a16="http://schemas.microsoft.com/office/drawing/2014/main" id="{A7B8C27C-8D64-4108-CEE8-348071FF0FB9}"/>
              </a:ext>
            </a:extLst>
          </p:cNvPr>
          <p:cNvSpPr/>
          <p:nvPr/>
        </p:nvSpPr>
        <p:spPr>
          <a:xfrm>
            <a:off x="6976444" y="1790794"/>
            <a:ext cx="569532" cy="283957"/>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812;p18">
            <a:extLst>
              <a:ext uri="{FF2B5EF4-FFF2-40B4-BE49-F238E27FC236}">
                <a16:creationId xmlns:a16="http://schemas.microsoft.com/office/drawing/2014/main" id="{4EEEB141-50B2-0D44-71C8-2FB7A2FC20B5}"/>
              </a:ext>
            </a:extLst>
          </p:cNvPr>
          <p:cNvSpPr/>
          <p:nvPr/>
        </p:nvSpPr>
        <p:spPr>
          <a:xfrm>
            <a:off x="6934245" y="1711228"/>
            <a:ext cx="653855" cy="32602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813;p18">
            <a:extLst>
              <a:ext uri="{FF2B5EF4-FFF2-40B4-BE49-F238E27FC236}">
                <a16:creationId xmlns:a16="http://schemas.microsoft.com/office/drawing/2014/main" id="{966C6218-9230-2773-BC63-1145DFA0EE78}"/>
              </a:ext>
            </a:extLst>
          </p:cNvPr>
          <p:cNvSpPr/>
          <p:nvPr/>
        </p:nvSpPr>
        <p:spPr>
          <a:xfrm>
            <a:off x="6934245" y="1669468"/>
            <a:ext cx="653855" cy="326097"/>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814;p18">
            <a:extLst>
              <a:ext uri="{FF2B5EF4-FFF2-40B4-BE49-F238E27FC236}">
                <a16:creationId xmlns:a16="http://schemas.microsoft.com/office/drawing/2014/main" id="{4A5FD946-780C-FFAB-43D2-84BF5288A5EE}"/>
              </a:ext>
            </a:extLst>
          </p:cNvPr>
          <p:cNvSpPr/>
          <p:nvPr/>
        </p:nvSpPr>
        <p:spPr>
          <a:xfrm>
            <a:off x="6893564" y="1539013"/>
            <a:ext cx="735292" cy="425516"/>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818;p18">
            <a:extLst>
              <a:ext uri="{FF2B5EF4-FFF2-40B4-BE49-F238E27FC236}">
                <a16:creationId xmlns:a16="http://schemas.microsoft.com/office/drawing/2014/main" id="{D2B6702B-2C76-B4C4-A7E1-381C1FE9C173}"/>
              </a:ext>
            </a:extLst>
          </p:cNvPr>
          <p:cNvSpPr/>
          <p:nvPr/>
        </p:nvSpPr>
        <p:spPr>
          <a:xfrm>
            <a:off x="6720502" y="532910"/>
            <a:ext cx="1072889" cy="1159408"/>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 name="Google Shape;819;p18">
            <a:extLst>
              <a:ext uri="{FF2B5EF4-FFF2-40B4-BE49-F238E27FC236}">
                <a16:creationId xmlns:a16="http://schemas.microsoft.com/office/drawing/2014/main" id="{AC72A671-2368-248C-48C6-BE9A6FC81C35}"/>
              </a:ext>
            </a:extLst>
          </p:cNvPr>
          <p:cNvGrpSpPr/>
          <p:nvPr/>
        </p:nvGrpSpPr>
        <p:grpSpPr>
          <a:xfrm>
            <a:off x="6862747" y="3044896"/>
            <a:ext cx="156337" cy="104939"/>
            <a:chOff x="5733332" y="4102215"/>
            <a:chExt cx="195764" cy="131404"/>
          </a:xfrm>
        </p:grpSpPr>
        <p:sp>
          <p:nvSpPr>
            <p:cNvPr id="105" name="Google Shape;820;p18">
              <a:extLst>
                <a:ext uri="{FF2B5EF4-FFF2-40B4-BE49-F238E27FC236}">
                  <a16:creationId xmlns:a16="http://schemas.microsoft.com/office/drawing/2014/main" id="{16993A93-43FC-9FE1-DEF9-BF7DF28AED8A}"/>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821;p18">
              <a:extLst>
                <a:ext uri="{FF2B5EF4-FFF2-40B4-BE49-F238E27FC236}">
                  <a16:creationId xmlns:a16="http://schemas.microsoft.com/office/drawing/2014/main" id="{42C2C4A6-7C21-8309-A545-9AC4BC7BCD3D}"/>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822;p18">
              <a:extLst>
                <a:ext uri="{FF2B5EF4-FFF2-40B4-BE49-F238E27FC236}">
                  <a16:creationId xmlns:a16="http://schemas.microsoft.com/office/drawing/2014/main" id="{0B0D9541-C820-AB81-5CE9-A1528121F958}"/>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823;p18">
              <a:extLst>
                <a:ext uri="{FF2B5EF4-FFF2-40B4-BE49-F238E27FC236}">
                  <a16:creationId xmlns:a16="http://schemas.microsoft.com/office/drawing/2014/main" id="{2BB2C150-C03C-BE67-5B07-DBA65F3A9E06}"/>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824;p18">
              <a:extLst>
                <a:ext uri="{FF2B5EF4-FFF2-40B4-BE49-F238E27FC236}">
                  <a16:creationId xmlns:a16="http://schemas.microsoft.com/office/drawing/2014/main" id="{FFC0E02A-EEFE-FE1F-C237-40A14F3DF308}"/>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825;p18">
              <a:extLst>
                <a:ext uri="{FF2B5EF4-FFF2-40B4-BE49-F238E27FC236}">
                  <a16:creationId xmlns:a16="http://schemas.microsoft.com/office/drawing/2014/main" id="{01A160FA-4D40-F9AA-783F-596FA861653B}"/>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826;p18">
              <a:extLst>
                <a:ext uri="{FF2B5EF4-FFF2-40B4-BE49-F238E27FC236}">
                  <a16:creationId xmlns:a16="http://schemas.microsoft.com/office/drawing/2014/main" id="{15C00DEC-C592-C269-2351-DA650EEE0CF3}"/>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827;p18">
              <a:extLst>
                <a:ext uri="{FF2B5EF4-FFF2-40B4-BE49-F238E27FC236}">
                  <a16:creationId xmlns:a16="http://schemas.microsoft.com/office/drawing/2014/main" id="{5014AF7A-B643-F2AE-E91D-1C2A9742E419}"/>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828;p18">
              <a:extLst>
                <a:ext uri="{FF2B5EF4-FFF2-40B4-BE49-F238E27FC236}">
                  <a16:creationId xmlns:a16="http://schemas.microsoft.com/office/drawing/2014/main" id="{B63502E6-6C38-076C-7162-076BC8EC9E81}"/>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 name="Google Shape;829;p18">
            <a:extLst>
              <a:ext uri="{FF2B5EF4-FFF2-40B4-BE49-F238E27FC236}">
                <a16:creationId xmlns:a16="http://schemas.microsoft.com/office/drawing/2014/main" id="{90442F46-3B9F-364B-D375-0B396B6199C6}"/>
              </a:ext>
            </a:extLst>
          </p:cNvPr>
          <p:cNvGrpSpPr/>
          <p:nvPr/>
        </p:nvGrpSpPr>
        <p:grpSpPr>
          <a:xfrm flipH="1">
            <a:off x="6787348" y="2422059"/>
            <a:ext cx="545998" cy="414132"/>
            <a:chOff x="6621095" y="1452181"/>
            <a:chExt cx="330894" cy="250785"/>
          </a:xfrm>
        </p:grpSpPr>
        <p:sp>
          <p:nvSpPr>
            <p:cNvPr id="100" name="Google Shape;830;p18">
              <a:extLst>
                <a:ext uri="{FF2B5EF4-FFF2-40B4-BE49-F238E27FC236}">
                  <a16:creationId xmlns:a16="http://schemas.microsoft.com/office/drawing/2014/main" id="{BDAE9EA2-4405-FA8D-D20A-4A382576B222}"/>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831;p18">
              <a:extLst>
                <a:ext uri="{FF2B5EF4-FFF2-40B4-BE49-F238E27FC236}">
                  <a16:creationId xmlns:a16="http://schemas.microsoft.com/office/drawing/2014/main" id="{DA0B7911-6DAB-993B-4F7F-CDC0A840DE95}"/>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832;p18">
              <a:extLst>
                <a:ext uri="{FF2B5EF4-FFF2-40B4-BE49-F238E27FC236}">
                  <a16:creationId xmlns:a16="http://schemas.microsoft.com/office/drawing/2014/main" id="{31759BB8-5DE6-1F77-76B8-3118C7F82CF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833;p18">
              <a:extLst>
                <a:ext uri="{FF2B5EF4-FFF2-40B4-BE49-F238E27FC236}">
                  <a16:creationId xmlns:a16="http://schemas.microsoft.com/office/drawing/2014/main" id="{F9D2F494-0090-1E75-6B52-68A9B86B8C3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834;p18">
              <a:extLst>
                <a:ext uri="{FF2B5EF4-FFF2-40B4-BE49-F238E27FC236}">
                  <a16:creationId xmlns:a16="http://schemas.microsoft.com/office/drawing/2014/main" id="{DB1A8F38-AF98-C212-A880-955B4E848489}"/>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35;p18">
            <a:extLst>
              <a:ext uri="{FF2B5EF4-FFF2-40B4-BE49-F238E27FC236}">
                <a16:creationId xmlns:a16="http://schemas.microsoft.com/office/drawing/2014/main" id="{A23CC194-58DC-8031-7BE4-42533D2D5E73}"/>
              </a:ext>
            </a:extLst>
          </p:cNvPr>
          <p:cNvSpPr/>
          <p:nvPr/>
        </p:nvSpPr>
        <p:spPr>
          <a:xfrm rot="19796853">
            <a:off x="8586907" y="709420"/>
            <a:ext cx="32285" cy="55979"/>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6;p18">
            <a:extLst>
              <a:ext uri="{FF2B5EF4-FFF2-40B4-BE49-F238E27FC236}">
                <a16:creationId xmlns:a16="http://schemas.microsoft.com/office/drawing/2014/main" id="{D1CFAE17-F1B6-5961-60AC-40219778DF90}"/>
              </a:ext>
            </a:extLst>
          </p:cNvPr>
          <p:cNvSpPr/>
          <p:nvPr/>
        </p:nvSpPr>
        <p:spPr>
          <a:xfrm>
            <a:off x="8342930" y="2143245"/>
            <a:ext cx="534545" cy="30933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37;p18">
            <a:extLst>
              <a:ext uri="{FF2B5EF4-FFF2-40B4-BE49-F238E27FC236}">
                <a16:creationId xmlns:a16="http://schemas.microsoft.com/office/drawing/2014/main" id="{4F92D06B-D591-830C-FA55-CD42DB253065}"/>
              </a:ext>
            </a:extLst>
          </p:cNvPr>
          <p:cNvSpPr/>
          <p:nvPr/>
        </p:nvSpPr>
        <p:spPr>
          <a:xfrm>
            <a:off x="8492178" y="674512"/>
            <a:ext cx="300155" cy="440212"/>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38;p18">
            <a:extLst>
              <a:ext uri="{FF2B5EF4-FFF2-40B4-BE49-F238E27FC236}">
                <a16:creationId xmlns:a16="http://schemas.microsoft.com/office/drawing/2014/main" id="{25DC31CE-E0A4-0B3E-3407-6762C9C7203B}"/>
              </a:ext>
            </a:extLst>
          </p:cNvPr>
          <p:cNvSpPr/>
          <p:nvPr/>
        </p:nvSpPr>
        <p:spPr>
          <a:xfrm>
            <a:off x="8482902" y="991246"/>
            <a:ext cx="55948" cy="325599"/>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39;p18">
            <a:extLst>
              <a:ext uri="{FF2B5EF4-FFF2-40B4-BE49-F238E27FC236}">
                <a16:creationId xmlns:a16="http://schemas.microsoft.com/office/drawing/2014/main" id="{2A538185-A4A2-28D6-70EB-86518B93B2F8}"/>
              </a:ext>
            </a:extLst>
          </p:cNvPr>
          <p:cNvSpPr/>
          <p:nvPr/>
        </p:nvSpPr>
        <p:spPr>
          <a:xfrm>
            <a:off x="8515228" y="670412"/>
            <a:ext cx="142977" cy="177833"/>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40;p18">
            <a:extLst>
              <a:ext uri="{FF2B5EF4-FFF2-40B4-BE49-F238E27FC236}">
                <a16:creationId xmlns:a16="http://schemas.microsoft.com/office/drawing/2014/main" id="{6895D636-F186-1FF5-A905-992D1CE0F725}"/>
              </a:ext>
            </a:extLst>
          </p:cNvPr>
          <p:cNvSpPr/>
          <p:nvPr/>
        </p:nvSpPr>
        <p:spPr>
          <a:xfrm>
            <a:off x="8542869" y="863545"/>
            <a:ext cx="177309" cy="198843"/>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41;p18">
            <a:extLst>
              <a:ext uri="{FF2B5EF4-FFF2-40B4-BE49-F238E27FC236}">
                <a16:creationId xmlns:a16="http://schemas.microsoft.com/office/drawing/2014/main" id="{B10C5914-A66E-45DD-9531-A434972D7FD9}"/>
              </a:ext>
            </a:extLst>
          </p:cNvPr>
          <p:cNvSpPr/>
          <p:nvPr/>
        </p:nvSpPr>
        <p:spPr>
          <a:xfrm>
            <a:off x="8491572" y="928466"/>
            <a:ext cx="258244" cy="297808"/>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42;p18">
            <a:extLst>
              <a:ext uri="{FF2B5EF4-FFF2-40B4-BE49-F238E27FC236}">
                <a16:creationId xmlns:a16="http://schemas.microsoft.com/office/drawing/2014/main" id="{673907CA-F51D-0FBE-43EB-231D1C842969}"/>
              </a:ext>
            </a:extLst>
          </p:cNvPr>
          <p:cNvSpPr/>
          <p:nvPr/>
        </p:nvSpPr>
        <p:spPr>
          <a:xfrm>
            <a:off x="8537433" y="684678"/>
            <a:ext cx="190118" cy="234931"/>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843;p18">
            <a:extLst>
              <a:ext uri="{FF2B5EF4-FFF2-40B4-BE49-F238E27FC236}">
                <a16:creationId xmlns:a16="http://schemas.microsoft.com/office/drawing/2014/main" id="{C55CC44E-79E8-5996-6429-8E27181234EC}"/>
              </a:ext>
            </a:extLst>
          </p:cNvPr>
          <p:cNvSpPr/>
          <p:nvPr/>
        </p:nvSpPr>
        <p:spPr>
          <a:xfrm>
            <a:off x="8544827" y="683707"/>
            <a:ext cx="191258" cy="179822"/>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844;p18">
            <a:extLst>
              <a:ext uri="{FF2B5EF4-FFF2-40B4-BE49-F238E27FC236}">
                <a16:creationId xmlns:a16="http://schemas.microsoft.com/office/drawing/2014/main" id="{EF0BE7A3-265D-4B51-12B3-F22039D98F0D}"/>
              </a:ext>
            </a:extLst>
          </p:cNvPr>
          <p:cNvSpPr/>
          <p:nvPr/>
        </p:nvSpPr>
        <p:spPr>
          <a:xfrm>
            <a:off x="8576514" y="2240484"/>
            <a:ext cx="150198" cy="114887"/>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845;p18">
            <a:extLst>
              <a:ext uri="{FF2B5EF4-FFF2-40B4-BE49-F238E27FC236}">
                <a16:creationId xmlns:a16="http://schemas.microsoft.com/office/drawing/2014/main" id="{812333A6-7007-80C9-1ECD-2C77787AA8F7}"/>
              </a:ext>
            </a:extLst>
          </p:cNvPr>
          <p:cNvSpPr/>
          <p:nvPr/>
        </p:nvSpPr>
        <p:spPr>
          <a:xfrm>
            <a:off x="8577129" y="2277161"/>
            <a:ext cx="149548" cy="78176"/>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846;p18">
            <a:extLst>
              <a:ext uri="{FF2B5EF4-FFF2-40B4-BE49-F238E27FC236}">
                <a16:creationId xmlns:a16="http://schemas.microsoft.com/office/drawing/2014/main" id="{5CDB97D0-393F-0B19-309F-2A6A380F9824}"/>
              </a:ext>
            </a:extLst>
          </p:cNvPr>
          <p:cNvSpPr/>
          <p:nvPr/>
        </p:nvSpPr>
        <p:spPr>
          <a:xfrm>
            <a:off x="8462723" y="2215175"/>
            <a:ext cx="137796" cy="106770"/>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847;p18">
            <a:extLst>
              <a:ext uri="{FF2B5EF4-FFF2-40B4-BE49-F238E27FC236}">
                <a16:creationId xmlns:a16="http://schemas.microsoft.com/office/drawing/2014/main" id="{AE37E20D-50CE-6DAD-4F96-B89BFB13ACBB}"/>
              </a:ext>
            </a:extLst>
          </p:cNvPr>
          <p:cNvSpPr/>
          <p:nvPr/>
        </p:nvSpPr>
        <p:spPr>
          <a:xfrm>
            <a:off x="8463186" y="2250315"/>
            <a:ext cx="137199" cy="7167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848;p18">
            <a:extLst>
              <a:ext uri="{FF2B5EF4-FFF2-40B4-BE49-F238E27FC236}">
                <a16:creationId xmlns:a16="http://schemas.microsoft.com/office/drawing/2014/main" id="{2A16BF68-9595-87C0-D11F-39FCB55226E2}"/>
              </a:ext>
            </a:extLst>
          </p:cNvPr>
          <p:cNvSpPr/>
          <p:nvPr/>
        </p:nvSpPr>
        <p:spPr>
          <a:xfrm>
            <a:off x="8484986" y="1222601"/>
            <a:ext cx="293950" cy="1028710"/>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849;p18">
            <a:extLst>
              <a:ext uri="{FF2B5EF4-FFF2-40B4-BE49-F238E27FC236}">
                <a16:creationId xmlns:a16="http://schemas.microsoft.com/office/drawing/2014/main" id="{4F31664A-36FC-76E3-E387-5DF9D98B9C0A}"/>
              </a:ext>
            </a:extLst>
          </p:cNvPr>
          <p:cNvSpPr/>
          <p:nvPr/>
        </p:nvSpPr>
        <p:spPr>
          <a:xfrm>
            <a:off x="8472546" y="1202022"/>
            <a:ext cx="312889" cy="684193"/>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850;p18">
            <a:extLst>
              <a:ext uri="{FF2B5EF4-FFF2-40B4-BE49-F238E27FC236}">
                <a16:creationId xmlns:a16="http://schemas.microsoft.com/office/drawing/2014/main" id="{7365C459-6A2B-EEBB-2737-CED6082DB343}"/>
              </a:ext>
            </a:extLst>
          </p:cNvPr>
          <p:cNvSpPr/>
          <p:nvPr/>
        </p:nvSpPr>
        <p:spPr>
          <a:xfrm>
            <a:off x="8308169" y="997327"/>
            <a:ext cx="450724" cy="393186"/>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851;p18">
            <a:extLst>
              <a:ext uri="{FF2B5EF4-FFF2-40B4-BE49-F238E27FC236}">
                <a16:creationId xmlns:a16="http://schemas.microsoft.com/office/drawing/2014/main" id="{A47BDDC0-9C36-29AD-3566-38121DC152D2}"/>
              </a:ext>
            </a:extLst>
          </p:cNvPr>
          <p:cNvSpPr/>
          <p:nvPr/>
        </p:nvSpPr>
        <p:spPr>
          <a:xfrm>
            <a:off x="8658096" y="972167"/>
            <a:ext cx="108539" cy="127436"/>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852;p18">
            <a:extLst>
              <a:ext uri="{FF2B5EF4-FFF2-40B4-BE49-F238E27FC236}">
                <a16:creationId xmlns:a16="http://schemas.microsoft.com/office/drawing/2014/main" id="{3DCAEC6C-4655-7980-6D8D-AEB9384731E9}"/>
              </a:ext>
            </a:extLst>
          </p:cNvPr>
          <p:cNvSpPr/>
          <p:nvPr/>
        </p:nvSpPr>
        <p:spPr>
          <a:xfrm>
            <a:off x="8483718" y="928482"/>
            <a:ext cx="87701" cy="9219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5" name="Picture 114" descr="Shape&#10;&#10;Description automatically generated">
            <a:extLst>
              <a:ext uri="{FF2B5EF4-FFF2-40B4-BE49-F238E27FC236}">
                <a16:creationId xmlns:a16="http://schemas.microsoft.com/office/drawing/2014/main" id="{72219776-63A6-0C4E-C9EC-E2E96BDAB2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767900" y="733952"/>
            <a:ext cx="977294" cy="1045715"/>
          </a:xfrm>
          <a:prstGeom prst="rect">
            <a:avLst/>
          </a:prstGeom>
        </p:spPr>
      </p:pic>
    </p:spTree>
    <p:extLst>
      <p:ext uri="{BB962C8B-B14F-4D97-AF65-F5344CB8AC3E}">
        <p14:creationId xmlns:p14="http://schemas.microsoft.com/office/powerpoint/2010/main" val="179385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anim calcmode="lin" valueType="num">
                                      <p:cBhvr>
                                        <p:cTn id="8" dur="1000" fill="hold"/>
                                        <p:tgtEl>
                                          <p:spTgt spid="115"/>
                                        </p:tgtEl>
                                        <p:attrNameLst>
                                          <p:attrName>ppt_x</p:attrName>
                                        </p:attrNameLst>
                                      </p:cBhvr>
                                      <p:tavLst>
                                        <p:tav tm="0">
                                          <p:val>
                                            <p:strVal val="#ppt_x"/>
                                          </p:val>
                                        </p:tav>
                                        <p:tav tm="100000">
                                          <p:val>
                                            <p:strVal val="#ppt_x"/>
                                          </p:val>
                                        </p:tav>
                                      </p:tavLst>
                                    </p:anim>
                                    <p:anim calcmode="lin" valueType="num">
                                      <p:cBhvr>
                                        <p:cTn id="9"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BA26-B9FE-DD53-5CE1-2E9DF162AA8A}"/>
              </a:ext>
            </a:extLst>
          </p:cNvPr>
          <p:cNvSpPr>
            <a:spLocks noGrp="1"/>
          </p:cNvSpPr>
          <p:nvPr>
            <p:ph type="title"/>
          </p:nvPr>
        </p:nvSpPr>
        <p:spPr/>
        <p:txBody>
          <a:bodyPr/>
          <a:lstStyle/>
          <a:p>
            <a:r>
              <a:rPr lang="en-CA">
                <a:latin typeface="Raleway SemiBold" pitchFamily="2" charset="0"/>
              </a:rPr>
              <a:t>Our Objective</a:t>
            </a:r>
          </a:p>
        </p:txBody>
      </p:sp>
      <p:sp>
        <p:nvSpPr>
          <p:cNvPr id="3" name="Text Placeholder 2">
            <a:extLst>
              <a:ext uri="{FF2B5EF4-FFF2-40B4-BE49-F238E27FC236}">
                <a16:creationId xmlns:a16="http://schemas.microsoft.com/office/drawing/2014/main" id="{FAF8DF73-AD69-EA17-A76D-C1B268479866}"/>
              </a:ext>
            </a:extLst>
          </p:cNvPr>
          <p:cNvSpPr>
            <a:spLocks noGrp="1"/>
          </p:cNvSpPr>
          <p:nvPr>
            <p:ph type="body" idx="1"/>
          </p:nvPr>
        </p:nvSpPr>
        <p:spPr>
          <a:xfrm>
            <a:off x="457199" y="1995750"/>
            <a:ext cx="7923105" cy="2640900"/>
          </a:xfrm>
        </p:spPr>
        <p:txBody>
          <a:bodyPr/>
          <a:lstStyle/>
          <a:p>
            <a:pPr marL="571500" indent="-457200">
              <a:buFont typeface="+mj-lt"/>
              <a:buAutoNum type="arabicPeriod"/>
            </a:pPr>
            <a:r>
              <a:rPr lang="en-CA" sz="2400" dirty="0"/>
              <a:t>How user expertise have been considered in TensorFlow API Documentation?</a:t>
            </a:r>
          </a:p>
          <a:p>
            <a:pPr marL="571500" indent="-457200">
              <a:buFont typeface="+mj-lt"/>
              <a:buAutoNum type="arabicPeriod"/>
            </a:pPr>
            <a:r>
              <a:rPr lang="en-CA" sz="2400" dirty="0"/>
              <a:t>What model adjusts API documentation based on user expertise?</a:t>
            </a:r>
          </a:p>
          <a:p>
            <a:pPr marL="571500" indent="-457200">
              <a:buFont typeface="+mj-lt"/>
              <a:buAutoNum type="arabicPeriod"/>
            </a:pPr>
            <a:r>
              <a:rPr lang="en-US" sz="2400" dirty="0"/>
              <a:t>What are the TensorFlow users' levels of expertise that we wish to cater the documentation to?</a:t>
            </a:r>
            <a:endParaRPr lang="en-CA" sz="2400" dirty="0"/>
          </a:p>
        </p:txBody>
      </p:sp>
      <p:sp>
        <p:nvSpPr>
          <p:cNvPr id="4" name="Slide Number Placeholder 3">
            <a:extLst>
              <a:ext uri="{FF2B5EF4-FFF2-40B4-BE49-F238E27FC236}">
                <a16:creationId xmlns:a16="http://schemas.microsoft.com/office/drawing/2014/main" id="{25A3FAEE-1148-9D8C-0A63-F8A29A915C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pSp>
        <p:nvGrpSpPr>
          <p:cNvPr id="5" name="Google Shape;348;p13">
            <a:extLst>
              <a:ext uri="{FF2B5EF4-FFF2-40B4-BE49-F238E27FC236}">
                <a16:creationId xmlns:a16="http://schemas.microsoft.com/office/drawing/2014/main" id="{D17DBBB9-68CE-4E41-31E0-39BF9BED79F0}"/>
              </a:ext>
            </a:extLst>
          </p:cNvPr>
          <p:cNvGrpSpPr/>
          <p:nvPr/>
        </p:nvGrpSpPr>
        <p:grpSpPr>
          <a:xfrm>
            <a:off x="6056647" y="380988"/>
            <a:ext cx="2706354" cy="1604434"/>
            <a:chOff x="6986665" y="3298709"/>
            <a:chExt cx="1817809" cy="1077669"/>
          </a:xfrm>
        </p:grpSpPr>
        <p:sp>
          <p:nvSpPr>
            <p:cNvPr id="6" name="Google Shape;349;p13">
              <a:extLst>
                <a:ext uri="{FF2B5EF4-FFF2-40B4-BE49-F238E27FC236}">
                  <a16:creationId xmlns:a16="http://schemas.microsoft.com/office/drawing/2014/main" id="{722A8F9C-7A9F-C0F8-F421-8CEE022A8DB7}"/>
                </a:ext>
              </a:extLst>
            </p:cNvPr>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350;p13">
              <a:extLst>
                <a:ext uri="{FF2B5EF4-FFF2-40B4-BE49-F238E27FC236}">
                  <a16:creationId xmlns:a16="http://schemas.microsoft.com/office/drawing/2014/main" id="{5442B0B6-073D-7BD5-43EE-0F75D2BA3BEB}"/>
                </a:ext>
              </a:extLst>
            </p:cNvPr>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351;p13">
              <a:extLst>
                <a:ext uri="{FF2B5EF4-FFF2-40B4-BE49-F238E27FC236}">
                  <a16:creationId xmlns:a16="http://schemas.microsoft.com/office/drawing/2014/main" id="{1721F3C1-FB23-D414-8A70-1E5F9D3FA256}"/>
                </a:ext>
              </a:extLst>
            </p:cNvPr>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352;p13">
              <a:extLst>
                <a:ext uri="{FF2B5EF4-FFF2-40B4-BE49-F238E27FC236}">
                  <a16:creationId xmlns:a16="http://schemas.microsoft.com/office/drawing/2014/main" id="{1E342A06-3835-F84B-A40F-FF2F6EBB3064}"/>
                </a:ext>
              </a:extLst>
            </p:cNvPr>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353;p13">
              <a:extLst>
                <a:ext uri="{FF2B5EF4-FFF2-40B4-BE49-F238E27FC236}">
                  <a16:creationId xmlns:a16="http://schemas.microsoft.com/office/drawing/2014/main" id="{DEB070A9-63F2-A6F4-EEDF-19C8621F4DCD}"/>
                </a:ext>
              </a:extLst>
            </p:cNvPr>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354;p13">
              <a:extLst>
                <a:ext uri="{FF2B5EF4-FFF2-40B4-BE49-F238E27FC236}">
                  <a16:creationId xmlns:a16="http://schemas.microsoft.com/office/drawing/2014/main" id="{1F61B6E7-F884-59EF-8100-B5F14BC4E8D8}"/>
                </a:ext>
              </a:extLst>
            </p:cNvPr>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355;p13">
              <a:extLst>
                <a:ext uri="{FF2B5EF4-FFF2-40B4-BE49-F238E27FC236}">
                  <a16:creationId xmlns:a16="http://schemas.microsoft.com/office/drawing/2014/main" id="{235A210D-7FF9-1C0E-03CA-B7B44229FDF5}"/>
                </a:ext>
              </a:extLst>
            </p:cNvPr>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356;p13">
              <a:extLst>
                <a:ext uri="{FF2B5EF4-FFF2-40B4-BE49-F238E27FC236}">
                  <a16:creationId xmlns:a16="http://schemas.microsoft.com/office/drawing/2014/main" id="{24C0D735-7D18-9A34-1E9C-CE185A800DDD}"/>
                </a:ext>
              </a:extLst>
            </p:cNvPr>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357;p13">
              <a:extLst>
                <a:ext uri="{FF2B5EF4-FFF2-40B4-BE49-F238E27FC236}">
                  <a16:creationId xmlns:a16="http://schemas.microsoft.com/office/drawing/2014/main" id="{1F4D8232-EE14-BA02-CDBE-8F7125C3C99C}"/>
                </a:ext>
              </a:extLst>
            </p:cNvPr>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358;p13">
              <a:extLst>
                <a:ext uri="{FF2B5EF4-FFF2-40B4-BE49-F238E27FC236}">
                  <a16:creationId xmlns:a16="http://schemas.microsoft.com/office/drawing/2014/main" id="{D98D73DA-4321-4536-E447-E0BD5CB3968B}"/>
                </a:ext>
              </a:extLst>
            </p:cNvPr>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359;p13">
              <a:extLst>
                <a:ext uri="{FF2B5EF4-FFF2-40B4-BE49-F238E27FC236}">
                  <a16:creationId xmlns:a16="http://schemas.microsoft.com/office/drawing/2014/main" id="{FB5A3C34-DC41-B6E1-F3EE-1D3ED72AB406}"/>
                </a:ext>
              </a:extLst>
            </p:cNvPr>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360;p13">
              <a:extLst>
                <a:ext uri="{FF2B5EF4-FFF2-40B4-BE49-F238E27FC236}">
                  <a16:creationId xmlns:a16="http://schemas.microsoft.com/office/drawing/2014/main" id="{CB962BB4-2A14-1E0F-5DE3-228FD2E5C38F}"/>
                </a:ext>
              </a:extLst>
            </p:cNvPr>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361;p13">
              <a:extLst>
                <a:ext uri="{FF2B5EF4-FFF2-40B4-BE49-F238E27FC236}">
                  <a16:creationId xmlns:a16="http://schemas.microsoft.com/office/drawing/2014/main" id="{1FB7F723-A0C0-8039-C154-3E1825D30283}"/>
                </a:ext>
              </a:extLst>
            </p:cNvPr>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362;p13">
              <a:extLst>
                <a:ext uri="{FF2B5EF4-FFF2-40B4-BE49-F238E27FC236}">
                  <a16:creationId xmlns:a16="http://schemas.microsoft.com/office/drawing/2014/main" id="{9A34F459-DFC0-F4AA-5004-B4F5E330ABE9}"/>
                </a:ext>
              </a:extLst>
            </p:cNvPr>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363;p13">
              <a:extLst>
                <a:ext uri="{FF2B5EF4-FFF2-40B4-BE49-F238E27FC236}">
                  <a16:creationId xmlns:a16="http://schemas.microsoft.com/office/drawing/2014/main" id="{A1E00D64-97EA-701A-C184-2BA7E22F4D35}"/>
                </a:ext>
              </a:extLst>
            </p:cNvPr>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364;p13">
              <a:extLst>
                <a:ext uri="{FF2B5EF4-FFF2-40B4-BE49-F238E27FC236}">
                  <a16:creationId xmlns:a16="http://schemas.microsoft.com/office/drawing/2014/main" id="{04969383-6828-A68E-F0C2-808170C39C90}"/>
                </a:ext>
              </a:extLst>
            </p:cNvPr>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365;p13">
              <a:extLst>
                <a:ext uri="{FF2B5EF4-FFF2-40B4-BE49-F238E27FC236}">
                  <a16:creationId xmlns:a16="http://schemas.microsoft.com/office/drawing/2014/main" id="{50B7A01B-4867-4256-68EC-72CCCC2E6F52}"/>
                </a:ext>
              </a:extLst>
            </p:cNvPr>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366;p13">
              <a:extLst>
                <a:ext uri="{FF2B5EF4-FFF2-40B4-BE49-F238E27FC236}">
                  <a16:creationId xmlns:a16="http://schemas.microsoft.com/office/drawing/2014/main" id="{02B5BA4A-D66D-5F2B-9E9B-F91D960B130A}"/>
                </a:ext>
              </a:extLst>
            </p:cNvPr>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367;p13">
              <a:extLst>
                <a:ext uri="{FF2B5EF4-FFF2-40B4-BE49-F238E27FC236}">
                  <a16:creationId xmlns:a16="http://schemas.microsoft.com/office/drawing/2014/main" id="{7A46196D-185A-C8AF-213C-3DE572D19F63}"/>
                </a:ext>
              </a:extLst>
            </p:cNvPr>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368;p13">
              <a:extLst>
                <a:ext uri="{FF2B5EF4-FFF2-40B4-BE49-F238E27FC236}">
                  <a16:creationId xmlns:a16="http://schemas.microsoft.com/office/drawing/2014/main" id="{98F80F20-D75C-304B-9B5A-EA0AD1E771A2}"/>
                </a:ext>
              </a:extLst>
            </p:cNvPr>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369;p13">
              <a:extLst>
                <a:ext uri="{FF2B5EF4-FFF2-40B4-BE49-F238E27FC236}">
                  <a16:creationId xmlns:a16="http://schemas.microsoft.com/office/drawing/2014/main" id="{164C3A6F-A93A-71D9-DBDB-3C97300FBE05}"/>
                </a:ext>
              </a:extLst>
            </p:cNvPr>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370;p13">
              <a:extLst>
                <a:ext uri="{FF2B5EF4-FFF2-40B4-BE49-F238E27FC236}">
                  <a16:creationId xmlns:a16="http://schemas.microsoft.com/office/drawing/2014/main" id="{3CEAC2D0-56B0-44E1-0F60-75229305B303}"/>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371;p13">
              <a:extLst>
                <a:ext uri="{FF2B5EF4-FFF2-40B4-BE49-F238E27FC236}">
                  <a16:creationId xmlns:a16="http://schemas.microsoft.com/office/drawing/2014/main" id="{410047EC-5395-6FF4-8365-04CEC146F22C}"/>
                </a:ext>
              </a:extLst>
            </p:cNvPr>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372;p13">
              <a:extLst>
                <a:ext uri="{FF2B5EF4-FFF2-40B4-BE49-F238E27FC236}">
                  <a16:creationId xmlns:a16="http://schemas.microsoft.com/office/drawing/2014/main" id="{2ACBF1DA-C241-58FA-1554-DAD0B3456CC6}"/>
                </a:ext>
              </a:extLst>
            </p:cNvPr>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73;p13">
              <a:extLst>
                <a:ext uri="{FF2B5EF4-FFF2-40B4-BE49-F238E27FC236}">
                  <a16:creationId xmlns:a16="http://schemas.microsoft.com/office/drawing/2014/main" id="{3C52A9B6-63F2-C3B6-1A0B-8B31587445B4}"/>
                </a:ext>
              </a:extLst>
            </p:cNvPr>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74;p13">
              <a:extLst>
                <a:ext uri="{FF2B5EF4-FFF2-40B4-BE49-F238E27FC236}">
                  <a16:creationId xmlns:a16="http://schemas.microsoft.com/office/drawing/2014/main" id="{9B941843-1A23-5950-FC61-DC1F9942B1E1}"/>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0511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4" name="Google Shape;2255;p38">
            <a:extLst>
              <a:ext uri="{FF2B5EF4-FFF2-40B4-BE49-F238E27FC236}">
                <a16:creationId xmlns:a16="http://schemas.microsoft.com/office/drawing/2014/main" id="{A39B312A-2367-4207-E16D-24394161423D}"/>
              </a:ext>
            </a:extLst>
          </p:cNvPr>
          <p:cNvSpPr/>
          <p:nvPr/>
        </p:nvSpPr>
        <p:spPr>
          <a:xfrm>
            <a:off x="6994924" y="162819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0</a:t>
            </a:r>
            <a:endParaRPr sz="1000">
              <a:solidFill>
                <a:schemeClr val="lt1"/>
              </a:solidFill>
              <a:latin typeface="Barlow"/>
              <a:ea typeface="Barlow"/>
              <a:cs typeface="Barlow"/>
              <a:sym typeface="Barlow"/>
            </a:endParaRPr>
          </a:p>
        </p:txBody>
      </p:sp>
      <p:sp>
        <p:nvSpPr>
          <p:cNvPr id="2251" name="Google Shape;2251;p38"/>
          <p:cNvSpPr txBox="1">
            <a:spLocks noGrp="1"/>
          </p:cNvSpPr>
          <p:nvPr>
            <p:ph type="title"/>
          </p:nvPr>
        </p:nvSpPr>
        <p:spPr>
          <a:xfrm>
            <a:off x="484665" y="526767"/>
            <a:ext cx="6803136"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Barlow SemiBold"/>
                <a:ea typeface="Barlow SemiBold"/>
                <a:cs typeface="Barlow SemiBold"/>
                <a:sym typeface="Barlow SemiBold"/>
              </a:rPr>
              <a:t>Readablity Level Metrics</a:t>
            </a:r>
            <a:endParaRPr dirty="0">
              <a:latin typeface="Barlow SemiBold"/>
              <a:ea typeface="Barlow SemiBold"/>
              <a:cs typeface="Barlow SemiBold"/>
              <a:sym typeface="Barlow SemiBold"/>
            </a:endParaRPr>
          </a:p>
        </p:txBody>
      </p:sp>
      <p:sp>
        <p:nvSpPr>
          <p:cNvPr id="2252" name="Google Shape;2252;p38"/>
          <p:cNvSpPr txBox="1">
            <a:spLocks noGrp="1"/>
          </p:cNvSpPr>
          <p:nvPr>
            <p:ph type="sldNum" idx="12"/>
          </p:nvPr>
        </p:nvSpPr>
        <p:spPr>
          <a:xfrm>
            <a:off x="8649025" y="4033246"/>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sp>
        <p:nvSpPr>
          <p:cNvPr id="2255" name="Google Shape;2255;p38"/>
          <p:cNvSpPr/>
          <p:nvPr/>
        </p:nvSpPr>
        <p:spPr>
          <a:xfrm>
            <a:off x="6336825" y="162819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10</a:t>
            </a:r>
            <a:endParaRPr sz="1000">
              <a:solidFill>
                <a:schemeClr val="lt1"/>
              </a:solidFill>
              <a:latin typeface="Barlow"/>
              <a:ea typeface="Barlow"/>
              <a:cs typeface="Barlow"/>
              <a:sym typeface="Barlow"/>
            </a:endParaRPr>
          </a:p>
        </p:txBody>
      </p:sp>
      <p:sp>
        <p:nvSpPr>
          <p:cNvPr id="2256" name="Google Shape;2256;p38"/>
          <p:cNvSpPr/>
          <p:nvPr/>
        </p:nvSpPr>
        <p:spPr>
          <a:xfrm>
            <a:off x="5728492" y="162819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20</a:t>
            </a:r>
            <a:endParaRPr sz="1000">
              <a:solidFill>
                <a:schemeClr val="lt1"/>
              </a:solidFill>
              <a:latin typeface="Barlow"/>
              <a:ea typeface="Barlow"/>
              <a:cs typeface="Barlow"/>
              <a:sym typeface="Barlow"/>
            </a:endParaRPr>
          </a:p>
        </p:txBody>
      </p:sp>
      <p:sp>
        <p:nvSpPr>
          <p:cNvPr id="2257" name="Google Shape;2257;p38"/>
          <p:cNvSpPr/>
          <p:nvPr/>
        </p:nvSpPr>
        <p:spPr>
          <a:xfrm>
            <a:off x="5070393" y="162819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30</a:t>
            </a:r>
            <a:endParaRPr sz="1000">
              <a:solidFill>
                <a:schemeClr val="lt1"/>
              </a:solidFill>
              <a:latin typeface="Barlow"/>
              <a:ea typeface="Barlow"/>
              <a:cs typeface="Barlow"/>
              <a:sym typeface="Barlow"/>
            </a:endParaRPr>
          </a:p>
        </p:txBody>
      </p:sp>
      <p:sp>
        <p:nvSpPr>
          <p:cNvPr id="2258" name="Google Shape;2258;p38"/>
          <p:cNvSpPr/>
          <p:nvPr/>
        </p:nvSpPr>
        <p:spPr>
          <a:xfrm>
            <a:off x="4462060" y="162819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40</a:t>
            </a:r>
            <a:endParaRPr sz="1000">
              <a:solidFill>
                <a:schemeClr val="lt1"/>
              </a:solidFill>
              <a:latin typeface="Barlow"/>
              <a:ea typeface="Barlow"/>
              <a:cs typeface="Barlow"/>
              <a:sym typeface="Barlow"/>
            </a:endParaRPr>
          </a:p>
        </p:txBody>
      </p:sp>
      <p:sp>
        <p:nvSpPr>
          <p:cNvPr id="2259" name="Google Shape;2259;p38"/>
          <p:cNvSpPr/>
          <p:nvPr/>
        </p:nvSpPr>
        <p:spPr>
          <a:xfrm>
            <a:off x="3799649" y="162819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50</a:t>
            </a:r>
            <a:endParaRPr sz="1000">
              <a:solidFill>
                <a:schemeClr val="lt1"/>
              </a:solidFill>
              <a:latin typeface="Barlow"/>
              <a:ea typeface="Barlow"/>
              <a:cs typeface="Barlow"/>
              <a:sym typeface="Barlow"/>
            </a:endParaRPr>
          </a:p>
        </p:txBody>
      </p:sp>
      <p:sp>
        <p:nvSpPr>
          <p:cNvPr id="2260" name="Google Shape;2260;p38"/>
          <p:cNvSpPr/>
          <p:nvPr/>
        </p:nvSpPr>
        <p:spPr>
          <a:xfrm>
            <a:off x="3114619" y="162819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60</a:t>
            </a:r>
            <a:endParaRPr sz="1000">
              <a:solidFill>
                <a:schemeClr val="lt1"/>
              </a:solidFill>
              <a:latin typeface="Barlow"/>
              <a:ea typeface="Barlow"/>
              <a:cs typeface="Barlow"/>
              <a:sym typeface="Barlow"/>
            </a:endParaRPr>
          </a:p>
        </p:txBody>
      </p:sp>
      <p:sp>
        <p:nvSpPr>
          <p:cNvPr id="2261" name="Google Shape;2261;p38"/>
          <p:cNvSpPr/>
          <p:nvPr/>
        </p:nvSpPr>
        <p:spPr>
          <a:xfrm>
            <a:off x="2454535" y="162819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70</a:t>
            </a:r>
            <a:endParaRPr sz="1000">
              <a:solidFill>
                <a:schemeClr val="lt1"/>
              </a:solidFill>
              <a:latin typeface="Barlow"/>
              <a:ea typeface="Barlow"/>
              <a:cs typeface="Barlow"/>
              <a:sym typeface="Barlow"/>
            </a:endParaRPr>
          </a:p>
        </p:txBody>
      </p:sp>
      <p:sp>
        <p:nvSpPr>
          <p:cNvPr id="2262" name="Google Shape;2262;p38"/>
          <p:cNvSpPr/>
          <p:nvPr/>
        </p:nvSpPr>
        <p:spPr>
          <a:xfrm>
            <a:off x="1794450" y="162819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80</a:t>
            </a:r>
            <a:endParaRPr sz="1000">
              <a:solidFill>
                <a:schemeClr val="lt1"/>
              </a:solidFill>
              <a:latin typeface="Barlow"/>
              <a:ea typeface="Barlow"/>
              <a:cs typeface="Barlow"/>
              <a:sym typeface="Barlow"/>
            </a:endParaRPr>
          </a:p>
        </p:txBody>
      </p:sp>
      <p:sp>
        <p:nvSpPr>
          <p:cNvPr id="2263" name="Google Shape;2263;p38"/>
          <p:cNvSpPr/>
          <p:nvPr/>
        </p:nvSpPr>
        <p:spPr>
          <a:xfrm>
            <a:off x="1134366" y="162819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90</a:t>
            </a:r>
            <a:endParaRPr sz="1000">
              <a:solidFill>
                <a:schemeClr val="lt1"/>
              </a:solidFill>
              <a:latin typeface="Barlow"/>
              <a:ea typeface="Barlow"/>
              <a:cs typeface="Barlow"/>
              <a:sym typeface="Barlow"/>
            </a:endParaRPr>
          </a:p>
        </p:txBody>
      </p:sp>
      <p:sp>
        <p:nvSpPr>
          <p:cNvPr id="2264" name="Google Shape;2264;p38"/>
          <p:cNvSpPr/>
          <p:nvPr/>
        </p:nvSpPr>
        <p:spPr>
          <a:xfrm>
            <a:off x="474282" y="162819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100</a:t>
            </a:r>
            <a:endParaRPr sz="1000">
              <a:solidFill>
                <a:schemeClr val="lt1"/>
              </a:solidFill>
              <a:latin typeface="Barlow"/>
              <a:ea typeface="Barlow"/>
              <a:cs typeface="Barlow"/>
              <a:sym typeface="Barlow"/>
            </a:endParaRPr>
          </a:p>
        </p:txBody>
      </p:sp>
      <p:sp>
        <p:nvSpPr>
          <p:cNvPr id="2265" name="Google Shape;2265;p38"/>
          <p:cNvSpPr/>
          <p:nvPr/>
        </p:nvSpPr>
        <p:spPr>
          <a:xfrm>
            <a:off x="0" y="162819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2278" name="Google Shape;2278;p38"/>
          <p:cNvCxnSpPr/>
          <p:nvPr/>
        </p:nvCxnSpPr>
        <p:spPr>
          <a:xfrm rot="10800000">
            <a:off x="1297182" y="1824990"/>
            <a:ext cx="0" cy="498600"/>
          </a:xfrm>
          <a:prstGeom prst="straightConnector1">
            <a:avLst/>
          </a:prstGeom>
          <a:noFill/>
          <a:ln w="9525" cap="flat" cmpd="sng">
            <a:solidFill>
              <a:schemeClr val="lt2"/>
            </a:solidFill>
            <a:prstDash val="solid"/>
            <a:round/>
            <a:headEnd type="oval" w="med" len="med"/>
            <a:tailEnd type="oval" w="med" len="med"/>
          </a:ln>
        </p:spPr>
      </p:cxnSp>
      <p:sp>
        <p:nvSpPr>
          <p:cNvPr id="2279" name="Google Shape;2279;p38"/>
          <p:cNvSpPr txBox="1"/>
          <p:nvPr/>
        </p:nvSpPr>
        <p:spPr>
          <a:xfrm>
            <a:off x="1379477" y="2272999"/>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Barlow"/>
                <a:ea typeface="Barlow"/>
                <a:cs typeface="Barlow"/>
                <a:sym typeface="Barlow"/>
              </a:rPr>
              <a:t>“Very Easy”</a:t>
            </a:r>
            <a:endParaRPr sz="1200">
              <a:solidFill>
                <a:schemeClr val="dk2"/>
              </a:solidFill>
              <a:latin typeface="Barlow"/>
              <a:ea typeface="Barlow"/>
              <a:cs typeface="Barlow"/>
              <a:sym typeface="Barlow"/>
            </a:endParaRPr>
          </a:p>
        </p:txBody>
      </p:sp>
      <p:cxnSp>
        <p:nvCxnSpPr>
          <p:cNvPr id="2280" name="Google Shape;2280;p38"/>
          <p:cNvCxnSpPr/>
          <p:nvPr/>
        </p:nvCxnSpPr>
        <p:spPr>
          <a:xfrm rot="10800000">
            <a:off x="3277435" y="1824990"/>
            <a:ext cx="0" cy="498600"/>
          </a:xfrm>
          <a:prstGeom prst="straightConnector1">
            <a:avLst/>
          </a:prstGeom>
          <a:noFill/>
          <a:ln w="9525" cap="flat" cmpd="sng">
            <a:solidFill>
              <a:schemeClr val="lt2"/>
            </a:solidFill>
            <a:prstDash val="solid"/>
            <a:round/>
            <a:headEnd type="oval" w="med" len="med"/>
            <a:tailEnd type="oval" w="med" len="med"/>
          </a:ln>
        </p:spPr>
      </p:cxnSp>
      <p:sp>
        <p:nvSpPr>
          <p:cNvPr id="2281" name="Google Shape;2281;p38"/>
          <p:cNvSpPr txBox="1"/>
          <p:nvPr/>
        </p:nvSpPr>
        <p:spPr>
          <a:xfrm>
            <a:off x="3332476" y="2259837"/>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Barlow"/>
                <a:ea typeface="Barlow"/>
                <a:cs typeface="Barlow"/>
                <a:sym typeface="Barlow"/>
              </a:rPr>
              <a:t>“Standard English”</a:t>
            </a:r>
            <a:endParaRPr sz="1200">
              <a:solidFill>
                <a:schemeClr val="dk2"/>
              </a:solidFill>
              <a:latin typeface="Barlow"/>
              <a:ea typeface="Barlow"/>
              <a:cs typeface="Barlow"/>
              <a:sym typeface="Barlow"/>
            </a:endParaRPr>
          </a:p>
        </p:txBody>
      </p:sp>
      <p:cxnSp>
        <p:nvCxnSpPr>
          <p:cNvPr id="2282" name="Google Shape;2282;p38"/>
          <p:cNvCxnSpPr/>
          <p:nvPr/>
        </p:nvCxnSpPr>
        <p:spPr>
          <a:xfrm rot="10800000">
            <a:off x="6551392" y="1824990"/>
            <a:ext cx="0" cy="498600"/>
          </a:xfrm>
          <a:prstGeom prst="straightConnector1">
            <a:avLst/>
          </a:prstGeom>
          <a:noFill/>
          <a:ln w="9525" cap="flat" cmpd="sng">
            <a:solidFill>
              <a:schemeClr val="lt2"/>
            </a:solidFill>
            <a:prstDash val="solid"/>
            <a:round/>
            <a:headEnd type="oval" w="med" len="med"/>
            <a:tailEnd type="oval" w="med" len="med"/>
          </a:ln>
        </p:spPr>
      </p:cxnSp>
      <p:sp>
        <p:nvSpPr>
          <p:cNvPr id="2283" name="Google Shape;2283;p38"/>
          <p:cNvSpPr txBox="1"/>
          <p:nvPr/>
        </p:nvSpPr>
        <p:spPr>
          <a:xfrm>
            <a:off x="5382902" y="2259837"/>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Barlow"/>
                <a:ea typeface="Barlow"/>
                <a:cs typeface="Barlow"/>
                <a:sym typeface="Barlow"/>
              </a:rPr>
              <a:t>“Difficult”</a:t>
            </a:r>
            <a:endParaRPr sz="1200">
              <a:solidFill>
                <a:schemeClr val="dk2"/>
              </a:solidFill>
              <a:latin typeface="Barlow"/>
              <a:ea typeface="Barlow"/>
              <a:cs typeface="Barlow"/>
              <a:sym typeface="Barlow"/>
            </a:endParaRPr>
          </a:p>
        </p:txBody>
      </p:sp>
      <p:cxnSp>
        <p:nvCxnSpPr>
          <p:cNvPr id="2284" name="Google Shape;2284;p38"/>
          <p:cNvCxnSpPr/>
          <p:nvPr/>
        </p:nvCxnSpPr>
        <p:spPr>
          <a:xfrm rot="10800000">
            <a:off x="5284960" y="1824990"/>
            <a:ext cx="0" cy="498600"/>
          </a:xfrm>
          <a:prstGeom prst="straightConnector1">
            <a:avLst/>
          </a:prstGeom>
          <a:noFill/>
          <a:ln w="9525" cap="flat" cmpd="sng">
            <a:solidFill>
              <a:schemeClr val="lt2"/>
            </a:solidFill>
            <a:prstDash val="solid"/>
            <a:round/>
            <a:headEnd type="oval" w="med" len="med"/>
            <a:tailEnd type="oval" w="med" len="med"/>
          </a:ln>
        </p:spPr>
      </p:cxnSp>
      <p:sp>
        <p:nvSpPr>
          <p:cNvPr id="2285" name="Google Shape;2285;p38"/>
          <p:cNvSpPr txBox="1"/>
          <p:nvPr/>
        </p:nvSpPr>
        <p:spPr>
          <a:xfrm>
            <a:off x="6624392" y="2263474"/>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Barlow"/>
                <a:ea typeface="Barlow"/>
                <a:cs typeface="Barlow"/>
                <a:sym typeface="Barlow"/>
              </a:rPr>
              <a:t>“Very Difficult”</a:t>
            </a:r>
            <a:endParaRPr sz="1200">
              <a:solidFill>
                <a:schemeClr val="dk2"/>
              </a:solidFill>
              <a:latin typeface="Barlow"/>
              <a:ea typeface="Barlow"/>
              <a:cs typeface="Barlow"/>
              <a:sym typeface="Barlow"/>
            </a:endParaRPr>
          </a:p>
        </p:txBody>
      </p:sp>
      <p:sp>
        <p:nvSpPr>
          <p:cNvPr id="3" name="TextBox 2">
            <a:extLst>
              <a:ext uri="{FF2B5EF4-FFF2-40B4-BE49-F238E27FC236}">
                <a16:creationId xmlns:a16="http://schemas.microsoft.com/office/drawing/2014/main" id="{FE64CF6D-EC9A-3036-E0C6-D8747344C12B}"/>
              </a:ext>
            </a:extLst>
          </p:cNvPr>
          <p:cNvSpPr txBox="1"/>
          <p:nvPr/>
        </p:nvSpPr>
        <p:spPr>
          <a:xfrm>
            <a:off x="457200" y="1226892"/>
            <a:ext cx="2640337" cy="369332"/>
          </a:xfrm>
          <a:prstGeom prst="rect">
            <a:avLst/>
          </a:prstGeom>
          <a:noFill/>
        </p:spPr>
        <p:txBody>
          <a:bodyPr wrap="square">
            <a:spAutoFit/>
          </a:bodyPr>
          <a:lstStyle/>
          <a:p>
            <a:pPr marL="0" lvl="0" indent="0" rtl="0">
              <a:spcBef>
                <a:spcPts val="0"/>
              </a:spcBef>
              <a:spcAft>
                <a:spcPts val="0"/>
              </a:spcAft>
              <a:buNone/>
            </a:pPr>
            <a:r>
              <a:rPr lang="en-CA" sz="1800" b="1" dirty="0">
                <a:solidFill>
                  <a:schemeClr val="accent1"/>
                </a:solidFill>
                <a:latin typeface="Barlow"/>
                <a:ea typeface="Barlow"/>
                <a:cs typeface="Barlow"/>
                <a:sym typeface="Barlow"/>
              </a:rPr>
              <a:t>Flesch Reading Ease</a:t>
            </a:r>
          </a:p>
        </p:txBody>
      </p:sp>
      <p:sp>
        <p:nvSpPr>
          <p:cNvPr id="5" name="Google Shape;2255;p38">
            <a:extLst>
              <a:ext uri="{FF2B5EF4-FFF2-40B4-BE49-F238E27FC236}">
                <a16:creationId xmlns:a16="http://schemas.microsoft.com/office/drawing/2014/main" id="{B9595511-F9E7-597E-2ED8-94FBF8958157}"/>
              </a:ext>
            </a:extLst>
          </p:cNvPr>
          <p:cNvSpPr/>
          <p:nvPr/>
        </p:nvSpPr>
        <p:spPr>
          <a:xfrm>
            <a:off x="6994924" y="2883663"/>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18</a:t>
            </a:r>
            <a:endParaRPr sz="1000">
              <a:solidFill>
                <a:schemeClr val="lt1"/>
              </a:solidFill>
              <a:latin typeface="Barlow"/>
              <a:ea typeface="Barlow"/>
              <a:cs typeface="Barlow"/>
              <a:sym typeface="Barlow"/>
            </a:endParaRPr>
          </a:p>
        </p:txBody>
      </p:sp>
      <p:sp>
        <p:nvSpPr>
          <p:cNvPr id="7" name="Google Shape;2252;p38">
            <a:extLst>
              <a:ext uri="{FF2B5EF4-FFF2-40B4-BE49-F238E27FC236}">
                <a16:creationId xmlns:a16="http://schemas.microsoft.com/office/drawing/2014/main" id="{2B08DF83-F17E-F7CD-4AAC-D6BD91A9A667}"/>
              </a:ext>
            </a:extLst>
          </p:cNvPr>
          <p:cNvSpPr txBox="1">
            <a:spLocks/>
          </p:cNvSpPr>
          <p:nvPr/>
        </p:nvSpPr>
        <p:spPr>
          <a:xfrm>
            <a:off x="8649025" y="4600236"/>
            <a:ext cx="456900" cy="46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1pPr>
            <a:lvl2pPr marR="0" lvl="1"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2pPr>
            <a:lvl3pPr marR="0" lvl="2"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3pPr>
            <a:lvl4pPr marR="0" lvl="3"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4pPr>
            <a:lvl5pPr marR="0" lvl="4"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5pPr>
            <a:lvl6pPr marR="0" lvl="5"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6pPr>
            <a:lvl7pPr marR="0" lvl="6"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7pPr>
            <a:lvl8pPr marR="0" lvl="7"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8pPr>
            <a:lvl9pPr marR="0" lvl="8"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9pPr>
          </a:lstStyle>
          <a:p>
            <a:fld id="{00000000-1234-1234-1234-123412341234}" type="slidenum">
              <a:rPr lang="en" smtClean="0"/>
              <a:pPr/>
              <a:t>7</a:t>
            </a:fld>
            <a:endParaRPr lang="en"/>
          </a:p>
        </p:txBody>
      </p:sp>
      <p:sp>
        <p:nvSpPr>
          <p:cNvPr id="8" name="Google Shape;2255;p38">
            <a:extLst>
              <a:ext uri="{FF2B5EF4-FFF2-40B4-BE49-F238E27FC236}">
                <a16:creationId xmlns:a16="http://schemas.microsoft.com/office/drawing/2014/main" id="{A35DF2C9-FC92-F6BC-6FA2-6ACB992BB4F0}"/>
              </a:ext>
            </a:extLst>
          </p:cNvPr>
          <p:cNvSpPr/>
          <p:nvPr/>
        </p:nvSpPr>
        <p:spPr>
          <a:xfrm>
            <a:off x="6336825" y="2883663"/>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16</a:t>
            </a:r>
            <a:endParaRPr sz="1000">
              <a:solidFill>
                <a:schemeClr val="lt1"/>
              </a:solidFill>
              <a:latin typeface="Barlow"/>
              <a:ea typeface="Barlow"/>
              <a:cs typeface="Barlow"/>
              <a:sym typeface="Barlow"/>
            </a:endParaRPr>
          </a:p>
        </p:txBody>
      </p:sp>
      <p:sp>
        <p:nvSpPr>
          <p:cNvPr id="9" name="Google Shape;2256;p38">
            <a:extLst>
              <a:ext uri="{FF2B5EF4-FFF2-40B4-BE49-F238E27FC236}">
                <a16:creationId xmlns:a16="http://schemas.microsoft.com/office/drawing/2014/main" id="{CFFF056D-F7BF-E103-8D1F-015D49E236B9}"/>
              </a:ext>
            </a:extLst>
          </p:cNvPr>
          <p:cNvSpPr/>
          <p:nvPr/>
        </p:nvSpPr>
        <p:spPr>
          <a:xfrm>
            <a:off x="5728492" y="2883663"/>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14</a:t>
            </a:r>
            <a:endParaRPr sz="1000">
              <a:solidFill>
                <a:schemeClr val="lt1"/>
              </a:solidFill>
              <a:latin typeface="Barlow"/>
              <a:ea typeface="Barlow"/>
              <a:cs typeface="Barlow"/>
              <a:sym typeface="Barlow"/>
            </a:endParaRPr>
          </a:p>
        </p:txBody>
      </p:sp>
      <p:sp>
        <p:nvSpPr>
          <p:cNvPr id="10" name="Google Shape;2257;p38">
            <a:extLst>
              <a:ext uri="{FF2B5EF4-FFF2-40B4-BE49-F238E27FC236}">
                <a16:creationId xmlns:a16="http://schemas.microsoft.com/office/drawing/2014/main" id="{93F3DE17-04C2-B295-3580-2CCB9ACFBA2B}"/>
              </a:ext>
            </a:extLst>
          </p:cNvPr>
          <p:cNvSpPr/>
          <p:nvPr/>
        </p:nvSpPr>
        <p:spPr>
          <a:xfrm>
            <a:off x="5070393" y="2883663"/>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CA" sz="1000">
                <a:solidFill>
                  <a:schemeClr val="lt1"/>
                </a:solidFill>
                <a:latin typeface="Barlow"/>
                <a:ea typeface="Barlow"/>
                <a:cs typeface="Barlow"/>
                <a:sym typeface="Barlow"/>
              </a:rPr>
              <a:t>12</a:t>
            </a:r>
            <a:endParaRPr sz="1000">
              <a:solidFill>
                <a:schemeClr val="lt1"/>
              </a:solidFill>
              <a:latin typeface="Barlow"/>
              <a:ea typeface="Barlow"/>
              <a:cs typeface="Barlow"/>
              <a:sym typeface="Barlow"/>
            </a:endParaRPr>
          </a:p>
        </p:txBody>
      </p:sp>
      <p:sp>
        <p:nvSpPr>
          <p:cNvPr id="11" name="Google Shape;2258;p38">
            <a:extLst>
              <a:ext uri="{FF2B5EF4-FFF2-40B4-BE49-F238E27FC236}">
                <a16:creationId xmlns:a16="http://schemas.microsoft.com/office/drawing/2014/main" id="{1F46BA75-5EC3-9CB7-4B63-A77F9FBCB5FC}"/>
              </a:ext>
            </a:extLst>
          </p:cNvPr>
          <p:cNvSpPr/>
          <p:nvPr/>
        </p:nvSpPr>
        <p:spPr>
          <a:xfrm>
            <a:off x="4462060" y="2883663"/>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10</a:t>
            </a:r>
            <a:endParaRPr sz="1000">
              <a:solidFill>
                <a:schemeClr val="lt1"/>
              </a:solidFill>
              <a:latin typeface="Barlow"/>
              <a:ea typeface="Barlow"/>
              <a:cs typeface="Barlow"/>
              <a:sym typeface="Barlow"/>
            </a:endParaRPr>
          </a:p>
        </p:txBody>
      </p:sp>
      <p:sp>
        <p:nvSpPr>
          <p:cNvPr id="12" name="Google Shape;2259;p38">
            <a:extLst>
              <a:ext uri="{FF2B5EF4-FFF2-40B4-BE49-F238E27FC236}">
                <a16:creationId xmlns:a16="http://schemas.microsoft.com/office/drawing/2014/main" id="{24498C54-80E0-62B2-8060-EA888D1EC76B}"/>
              </a:ext>
            </a:extLst>
          </p:cNvPr>
          <p:cNvSpPr/>
          <p:nvPr/>
        </p:nvSpPr>
        <p:spPr>
          <a:xfrm>
            <a:off x="3799649" y="2883663"/>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8</a:t>
            </a:r>
            <a:endParaRPr sz="1000">
              <a:solidFill>
                <a:schemeClr val="lt1"/>
              </a:solidFill>
              <a:latin typeface="Barlow"/>
              <a:ea typeface="Barlow"/>
              <a:cs typeface="Barlow"/>
              <a:sym typeface="Barlow"/>
            </a:endParaRPr>
          </a:p>
        </p:txBody>
      </p:sp>
      <p:sp>
        <p:nvSpPr>
          <p:cNvPr id="13" name="Google Shape;2260;p38">
            <a:extLst>
              <a:ext uri="{FF2B5EF4-FFF2-40B4-BE49-F238E27FC236}">
                <a16:creationId xmlns:a16="http://schemas.microsoft.com/office/drawing/2014/main" id="{FC0FB79D-3D0B-5ACB-9D8E-B02CE9A738D7}"/>
              </a:ext>
            </a:extLst>
          </p:cNvPr>
          <p:cNvSpPr/>
          <p:nvPr/>
        </p:nvSpPr>
        <p:spPr>
          <a:xfrm>
            <a:off x="3114619" y="2883663"/>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6</a:t>
            </a:r>
            <a:endParaRPr sz="1000">
              <a:solidFill>
                <a:schemeClr val="lt1"/>
              </a:solidFill>
              <a:latin typeface="Barlow"/>
              <a:ea typeface="Barlow"/>
              <a:cs typeface="Barlow"/>
              <a:sym typeface="Barlow"/>
            </a:endParaRPr>
          </a:p>
        </p:txBody>
      </p:sp>
      <p:sp>
        <p:nvSpPr>
          <p:cNvPr id="14" name="Google Shape;2261;p38">
            <a:extLst>
              <a:ext uri="{FF2B5EF4-FFF2-40B4-BE49-F238E27FC236}">
                <a16:creationId xmlns:a16="http://schemas.microsoft.com/office/drawing/2014/main" id="{14FB07D1-7E9E-85C4-0E30-3713D64F8A84}"/>
              </a:ext>
            </a:extLst>
          </p:cNvPr>
          <p:cNvSpPr/>
          <p:nvPr/>
        </p:nvSpPr>
        <p:spPr>
          <a:xfrm>
            <a:off x="2454535" y="2883663"/>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CA" sz="1000">
                <a:solidFill>
                  <a:schemeClr val="lt1"/>
                </a:solidFill>
                <a:latin typeface="Barlow"/>
                <a:ea typeface="Barlow"/>
                <a:cs typeface="Barlow"/>
                <a:sym typeface="Barlow"/>
              </a:rPr>
              <a:t>5</a:t>
            </a:r>
            <a:endParaRPr sz="1000">
              <a:solidFill>
                <a:schemeClr val="lt1"/>
              </a:solidFill>
              <a:latin typeface="Barlow"/>
              <a:ea typeface="Barlow"/>
              <a:cs typeface="Barlow"/>
              <a:sym typeface="Barlow"/>
            </a:endParaRPr>
          </a:p>
        </p:txBody>
      </p:sp>
      <p:sp>
        <p:nvSpPr>
          <p:cNvPr id="15" name="Google Shape;2262;p38">
            <a:extLst>
              <a:ext uri="{FF2B5EF4-FFF2-40B4-BE49-F238E27FC236}">
                <a16:creationId xmlns:a16="http://schemas.microsoft.com/office/drawing/2014/main" id="{FE0FE822-F8CB-06E7-56E8-C9A0D79D506E}"/>
              </a:ext>
            </a:extLst>
          </p:cNvPr>
          <p:cNvSpPr/>
          <p:nvPr/>
        </p:nvSpPr>
        <p:spPr>
          <a:xfrm>
            <a:off x="1794450" y="2883663"/>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4</a:t>
            </a:r>
            <a:endParaRPr sz="1000">
              <a:solidFill>
                <a:schemeClr val="lt1"/>
              </a:solidFill>
              <a:latin typeface="Barlow"/>
              <a:ea typeface="Barlow"/>
              <a:cs typeface="Barlow"/>
              <a:sym typeface="Barlow"/>
            </a:endParaRPr>
          </a:p>
        </p:txBody>
      </p:sp>
      <p:sp>
        <p:nvSpPr>
          <p:cNvPr id="16" name="Google Shape;2263;p38">
            <a:extLst>
              <a:ext uri="{FF2B5EF4-FFF2-40B4-BE49-F238E27FC236}">
                <a16:creationId xmlns:a16="http://schemas.microsoft.com/office/drawing/2014/main" id="{B51682C8-32A5-F985-066F-FA4451586EF9}"/>
              </a:ext>
            </a:extLst>
          </p:cNvPr>
          <p:cNvSpPr/>
          <p:nvPr/>
        </p:nvSpPr>
        <p:spPr>
          <a:xfrm>
            <a:off x="1134366" y="2883663"/>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2</a:t>
            </a:r>
            <a:endParaRPr sz="1000">
              <a:solidFill>
                <a:schemeClr val="lt1"/>
              </a:solidFill>
              <a:latin typeface="Barlow"/>
              <a:ea typeface="Barlow"/>
              <a:cs typeface="Barlow"/>
              <a:sym typeface="Barlow"/>
            </a:endParaRPr>
          </a:p>
        </p:txBody>
      </p:sp>
      <p:sp>
        <p:nvSpPr>
          <p:cNvPr id="17" name="Google Shape;2264;p38">
            <a:extLst>
              <a:ext uri="{FF2B5EF4-FFF2-40B4-BE49-F238E27FC236}">
                <a16:creationId xmlns:a16="http://schemas.microsoft.com/office/drawing/2014/main" id="{948F43FE-F213-188E-E9BD-1996A0709A83}"/>
              </a:ext>
            </a:extLst>
          </p:cNvPr>
          <p:cNvSpPr/>
          <p:nvPr/>
        </p:nvSpPr>
        <p:spPr>
          <a:xfrm>
            <a:off x="474282" y="2883663"/>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0</a:t>
            </a:r>
            <a:endParaRPr sz="1000">
              <a:solidFill>
                <a:schemeClr val="lt1"/>
              </a:solidFill>
              <a:latin typeface="Barlow"/>
              <a:ea typeface="Barlow"/>
              <a:cs typeface="Barlow"/>
              <a:sym typeface="Barlow"/>
            </a:endParaRPr>
          </a:p>
        </p:txBody>
      </p:sp>
      <p:sp>
        <p:nvSpPr>
          <p:cNvPr id="18" name="Google Shape;2265;p38">
            <a:extLst>
              <a:ext uri="{FF2B5EF4-FFF2-40B4-BE49-F238E27FC236}">
                <a16:creationId xmlns:a16="http://schemas.microsoft.com/office/drawing/2014/main" id="{5E6A40B0-FA90-FED0-26E0-15CEABB72A3E}"/>
              </a:ext>
            </a:extLst>
          </p:cNvPr>
          <p:cNvSpPr/>
          <p:nvPr/>
        </p:nvSpPr>
        <p:spPr>
          <a:xfrm>
            <a:off x="0" y="2883663"/>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19" name="Google Shape;2278;p38">
            <a:extLst>
              <a:ext uri="{FF2B5EF4-FFF2-40B4-BE49-F238E27FC236}">
                <a16:creationId xmlns:a16="http://schemas.microsoft.com/office/drawing/2014/main" id="{10CB7F1C-3A18-99DC-8134-9F95D2D70021}"/>
              </a:ext>
            </a:extLst>
          </p:cNvPr>
          <p:cNvCxnSpPr/>
          <p:nvPr/>
        </p:nvCxnSpPr>
        <p:spPr>
          <a:xfrm rot="10800000">
            <a:off x="1297182" y="3080463"/>
            <a:ext cx="0" cy="498600"/>
          </a:xfrm>
          <a:prstGeom prst="straightConnector1">
            <a:avLst/>
          </a:prstGeom>
          <a:noFill/>
          <a:ln w="9525" cap="flat" cmpd="sng">
            <a:solidFill>
              <a:schemeClr val="lt2"/>
            </a:solidFill>
            <a:prstDash val="solid"/>
            <a:round/>
            <a:headEnd type="oval" w="med" len="med"/>
            <a:tailEnd type="oval" w="med" len="med"/>
          </a:ln>
        </p:spPr>
      </p:cxnSp>
      <p:sp>
        <p:nvSpPr>
          <p:cNvPr id="20" name="Google Shape;2279;p38">
            <a:extLst>
              <a:ext uri="{FF2B5EF4-FFF2-40B4-BE49-F238E27FC236}">
                <a16:creationId xmlns:a16="http://schemas.microsoft.com/office/drawing/2014/main" id="{B8625CD5-5764-5369-D731-BBCEBFBC1566}"/>
              </a:ext>
            </a:extLst>
          </p:cNvPr>
          <p:cNvSpPr txBox="1"/>
          <p:nvPr/>
        </p:nvSpPr>
        <p:spPr>
          <a:xfrm>
            <a:off x="1391726" y="3499846"/>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Barlow"/>
                <a:ea typeface="Barlow"/>
                <a:cs typeface="Barlow"/>
                <a:sym typeface="Barlow"/>
              </a:rPr>
              <a:t>“New to Reading”</a:t>
            </a:r>
            <a:endParaRPr sz="1200">
              <a:solidFill>
                <a:schemeClr val="dk2"/>
              </a:solidFill>
              <a:latin typeface="Barlow"/>
              <a:ea typeface="Barlow"/>
              <a:cs typeface="Barlow"/>
              <a:sym typeface="Barlow"/>
            </a:endParaRPr>
          </a:p>
        </p:txBody>
      </p:sp>
      <p:cxnSp>
        <p:nvCxnSpPr>
          <p:cNvPr id="21" name="Google Shape;2280;p38">
            <a:extLst>
              <a:ext uri="{FF2B5EF4-FFF2-40B4-BE49-F238E27FC236}">
                <a16:creationId xmlns:a16="http://schemas.microsoft.com/office/drawing/2014/main" id="{87C5183C-9FC8-C296-60F8-41CF8191F05A}"/>
              </a:ext>
            </a:extLst>
          </p:cNvPr>
          <p:cNvCxnSpPr/>
          <p:nvPr/>
        </p:nvCxnSpPr>
        <p:spPr>
          <a:xfrm rot="10800000">
            <a:off x="3277435" y="3080463"/>
            <a:ext cx="0" cy="498600"/>
          </a:xfrm>
          <a:prstGeom prst="straightConnector1">
            <a:avLst/>
          </a:prstGeom>
          <a:noFill/>
          <a:ln w="9525" cap="flat" cmpd="sng">
            <a:solidFill>
              <a:schemeClr val="lt2"/>
            </a:solidFill>
            <a:prstDash val="solid"/>
            <a:round/>
            <a:headEnd type="oval" w="med" len="med"/>
            <a:tailEnd type="oval" w="med" len="med"/>
          </a:ln>
        </p:spPr>
      </p:cxnSp>
      <p:sp>
        <p:nvSpPr>
          <p:cNvPr id="22" name="Google Shape;2281;p38">
            <a:extLst>
              <a:ext uri="{FF2B5EF4-FFF2-40B4-BE49-F238E27FC236}">
                <a16:creationId xmlns:a16="http://schemas.microsoft.com/office/drawing/2014/main" id="{92EE7082-66F7-AAB8-7592-1DF5CD4217B6}"/>
              </a:ext>
            </a:extLst>
          </p:cNvPr>
          <p:cNvSpPr txBox="1"/>
          <p:nvPr/>
        </p:nvSpPr>
        <p:spPr>
          <a:xfrm>
            <a:off x="3362193" y="3499846"/>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Barlow"/>
                <a:ea typeface="Barlow"/>
                <a:cs typeface="Barlow"/>
                <a:sym typeface="Barlow"/>
              </a:rPr>
              <a:t>“Harry Potter”</a:t>
            </a:r>
            <a:endParaRPr sz="1200">
              <a:solidFill>
                <a:schemeClr val="dk2"/>
              </a:solidFill>
              <a:latin typeface="Barlow"/>
              <a:ea typeface="Barlow"/>
              <a:cs typeface="Barlow"/>
              <a:sym typeface="Barlow"/>
            </a:endParaRPr>
          </a:p>
        </p:txBody>
      </p:sp>
      <p:cxnSp>
        <p:nvCxnSpPr>
          <p:cNvPr id="23" name="Google Shape;2282;p38">
            <a:extLst>
              <a:ext uri="{FF2B5EF4-FFF2-40B4-BE49-F238E27FC236}">
                <a16:creationId xmlns:a16="http://schemas.microsoft.com/office/drawing/2014/main" id="{1DD411FC-9558-59D5-FB4B-B7289FA4579B}"/>
              </a:ext>
            </a:extLst>
          </p:cNvPr>
          <p:cNvCxnSpPr/>
          <p:nvPr/>
        </p:nvCxnSpPr>
        <p:spPr>
          <a:xfrm rot="10800000">
            <a:off x="6551392" y="3080463"/>
            <a:ext cx="0" cy="498600"/>
          </a:xfrm>
          <a:prstGeom prst="straightConnector1">
            <a:avLst/>
          </a:prstGeom>
          <a:noFill/>
          <a:ln w="9525" cap="flat" cmpd="sng">
            <a:solidFill>
              <a:schemeClr val="lt2"/>
            </a:solidFill>
            <a:prstDash val="solid"/>
            <a:round/>
            <a:headEnd type="oval" w="med" len="med"/>
            <a:tailEnd type="oval" w="med" len="med"/>
          </a:ln>
        </p:spPr>
      </p:cxnSp>
      <p:sp>
        <p:nvSpPr>
          <p:cNvPr id="24" name="Google Shape;2283;p38">
            <a:extLst>
              <a:ext uri="{FF2B5EF4-FFF2-40B4-BE49-F238E27FC236}">
                <a16:creationId xmlns:a16="http://schemas.microsoft.com/office/drawing/2014/main" id="{1082973F-A7E0-EEF8-756F-170621CA7370}"/>
              </a:ext>
            </a:extLst>
          </p:cNvPr>
          <p:cNvSpPr txBox="1"/>
          <p:nvPr/>
        </p:nvSpPr>
        <p:spPr>
          <a:xfrm>
            <a:off x="5378354" y="3499846"/>
            <a:ext cx="1083247"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Barlow"/>
                <a:ea typeface="Barlow"/>
                <a:cs typeface="Barlow"/>
                <a:sym typeface="Barlow"/>
              </a:rPr>
              <a:t>“A Brief History of Time”</a:t>
            </a:r>
            <a:endParaRPr sz="1200">
              <a:solidFill>
                <a:schemeClr val="dk2"/>
              </a:solidFill>
              <a:latin typeface="Barlow"/>
              <a:ea typeface="Barlow"/>
              <a:cs typeface="Barlow"/>
              <a:sym typeface="Barlow"/>
            </a:endParaRPr>
          </a:p>
        </p:txBody>
      </p:sp>
      <p:cxnSp>
        <p:nvCxnSpPr>
          <p:cNvPr id="25" name="Google Shape;2284;p38">
            <a:extLst>
              <a:ext uri="{FF2B5EF4-FFF2-40B4-BE49-F238E27FC236}">
                <a16:creationId xmlns:a16="http://schemas.microsoft.com/office/drawing/2014/main" id="{3A88C563-E6E3-29F4-3ADA-5324CBD19E4A}"/>
              </a:ext>
            </a:extLst>
          </p:cNvPr>
          <p:cNvCxnSpPr/>
          <p:nvPr/>
        </p:nvCxnSpPr>
        <p:spPr>
          <a:xfrm rot="10800000">
            <a:off x="5284960" y="3063522"/>
            <a:ext cx="0" cy="498600"/>
          </a:xfrm>
          <a:prstGeom prst="straightConnector1">
            <a:avLst/>
          </a:prstGeom>
          <a:noFill/>
          <a:ln w="9525" cap="flat" cmpd="sng">
            <a:solidFill>
              <a:schemeClr val="lt2"/>
            </a:solidFill>
            <a:prstDash val="solid"/>
            <a:round/>
            <a:headEnd type="oval" w="med" len="med"/>
            <a:tailEnd type="oval" w="med" len="med"/>
          </a:ln>
        </p:spPr>
      </p:cxnSp>
      <p:sp>
        <p:nvSpPr>
          <p:cNvPr id="26" name="Google Shape;2285;p38">
            <a:extLst>
              <a:ext uri="{FF2B5EF4-FFF2-40B4-BE49-F238E27FC236}">
                <a16:creationId xmlns:a16="http://schemas.microsoft.com/office/drawing/2014/main" id="{CA70843D-7F17-0DB1-B105-E03667C3AD2E}"/>
              </a:ext>
            </a:extLst>
          </p:cNvPr>
          <p:cNvSpPr txBox="1"/>
          <p:nvPr/>
        </p:nvSpPr>
        <p:spPr>
          <a:xfrm>
            <a:off x="6634672" y="3499846"/>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Barlow"/>
                <a:ea typeface="Barlow"/>
                <a:cs typeface="Barlow"/>
                <a:sym typeface="Barlow"/>
              </a:rPr>
              <a:t>“Academic Paper”</a:t>
            </a:r>
            <a:endParaRPr sz="1200">
              <a:solidFill>
                <a:schemeClr val="dk2"/>
              </a:solidFill>
              <a:latin typeface="Barlow"/>
              <a:ea typeface="Barlow"/>
              <a:cs typeface="Barlow"/>
              <a:sym typeface="Barlow"/>
            </a:endParaRPr>
          </a:p>
        </p:txBody>
      </p:sp>
      <p:sp>
        <p:nvSpPr>
          <p:cNvPr id="27" name="TextBox 26">
            <a:extLst>
              <a:ext uri="{FF2B5EF4-FFF2-40B4-BE49-F238E27FC236}">
                <a16:creationId xmlns:a16="http://schemas.microsoft.com/office/drawing/2014/main" id="{9CDB212E-F9F4-8608-82C7-8CFEC422F380}"/>
              </a:ext>
            </a:extLst>
          </p:cNvPr>
          <p:cNvSpPr txBox="1"/>
          <p:nvPr/>
        </p:nvSpPr>
        <p:spPr>
          <a:xfrm>
            <a:off x="457200" y="2482365"/>
            <a:ext cx="2640337" cy="369332"/>
          </a:xfrm>
          <a:prstGeom prst="rect">
            <a:avLst/>
          </a:prstGeom>
          <a:noFill/>
        </p:spPr>
        <p:txBody>
          <a:bodyPr wrap="square">
            <a:spAutoFit/>
          </a:bodyPr>
          <a:lstStyle/>
          <a:p>
            <a:pPr marL="0" lvl="0" indent="0" rtl="0">
              <a:spcBef>
                <a:spcPts val="0"/>
              </a:spcBef>
              <a:spcAft>
                <a:spcPts val="0"/>
              </a:spcAft>
              <a:buNone/>
            </a:pPr>
            <a:r>
              <a:rPr lang="en-CA" sz="1800" b="1" dirty="0">
                <a:solidFill>
                  <a:schemeClr val="accent1"/>
                </a:solidFill>
                <a:latin typeface="Barlow"/>
                <a:ea typeface="Barlow"/>
                <a:cs typeface="Barlow"/>
                <a:sym typeface="Barlow"/>
              </a:rPr>
              <a:t>Flesch-Kincaid Grade</a:t>
            </a:r>
          </a:p>
        </p:txBody>
      </p:sp>
      <p:sp>
        <p:nvSpPr>
          <p:cNvPr id="28" name="Google Shape;2255;p38">
            <a:extLst>
              <a:ext uri="{FF2B5EF4-FFF2-40B4-BE49-F238E27FC236}">
                <a16:creationId xmlns:a16="http://schemas.microsoft.com/office/drawing/2014/main" id="{B991DE98-3EB5-626E-BB5D-890EC04CD260}"/>
              </a:ext>
            </a:extLst>
          </p:cNvPr>
          <p:cNvSpPr/>
          <p:nvPr/>
        </p:nvSpPr>
        <p:spPr>
          <a:xfrm>
            <a:off x="6994924" y="4139136"/>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20</a:t>
            </a:r>
            <a:endParaRPr sz="1000">
              <a:solidFill>
                <a:schemeClr val="lt1"/>
              </a:solidFill>
              <a:latin typeface="Barlow"/>
              <a:ea typeface="Barlow"/>
              <a:cs typeface="Barlow"/>
              <a:sym typeface="Barlow"/>
            </a:endParaRPr>
          </a:p>
        </p:txBody>
      </p:sp>
      <p:sp>
        <p:nvSpPr>
          <p:cNvPr id="31" name="Google Shape;2255;p38">
            <a:extLst>
              <a:ext uri="{FF2B5EF4-FFF2-40B4-BE49-F238E27FC236}">
                <a16:creationId xmlns:a16="http://schemas.microsoft.com/office/drawing/2014/main" id="{9BD6A326-6EE0-FDEE-6866-36C995A26A5C}"/>
              </a:ext>
            </a:extLst>
          </p:cNvPr>
          <p:cNvSpPr/>
          <p:nvPr/>
        </p:nvSpPr>
        <p:spPr>
          <a:xfrm>
            <a:off x="6336825" y="4139136"/>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18</a:t>
            </a:r>
            <a:endParaRPr sz="1000">
              <a:solidFill>
                <a:schemeClr val="lt1"/>
              </a:solidFill>
              <a:latin typeface="Barlow"/>
              <a:ea typeface="Barlow"/>
              <a:cs typeface="Barlow"/>
              <a:sym typeface="Barlow"/>
            </a:endParaRPr>
          </a:p>
        </p:txBody>
      </p:sp>
      <p:sp>
        <p:nvSpPr>
          <p:cNvPr id="32" name="Google Shape;2256;p38">
            <a:extLst>
              <a:ext uri="{FF2B5EF4-FFF2-40B4-BE49-F238E27FC236}">
                <a16:creationId xmlns:a16="http://schemas.microsoft.com/office/drawing/2014/main" id="{6200C8C3-064D-F5F0-6E06-427BA8C7A7FC}"/>
              </a:ext>
            </a:extLst>
          </p:cNvPr>
          <p:cNvSpPr/>
          <p:nvPr/>
        </p:nvSpPr>
        <p:spPr>
          <a:xfrm>
            <a:off x="5728492" y="4139136"/>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16</a:t>
            </a:r>
            <a:endParaRPr sz="1000">
              <a:solidFill>
                <a:schemeClr val="lt1"/>
              </a:solidFill>
              <a:latin typeface="Barlow"/>
              <a:ea typeface="Barlow"/>
              <a:cs typeface="Barlow"/>
              <a:sym typeface="Barlow"/>
            </a:endParaRPr>
          </a:p>
        </p:txBody>
      </p:sp>
      <p:sp>
        <p:nvSpPr>
          <p:cNvPr id="33" name="Google Shape;2257;p38">
            <a:extLst>
              <a:ext uri="{FF2B5EF4-FFF2-40B4-BE49-F238E27FC236}">
                <a16:creationId xmlns:a16="http://schemas.microsoft.com/office/drawing/2014/main" id="{9FEA47DA-B62E-3275-2401-0FD3FE3FC1C3}"/>
              </a:ext>
            </a:extLst>
          </p:cNvPr>
          <p:cNvSpPr/>
          <p:nvPr/>
        </p:nvSpPr>
        <p:spPr>
          <a:xfrm>
            <a:off x="5070393" y="4139136"/>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14</a:t>
            </a:r>
            <a:endParaRPr sz="1000">
              <a:solidFill>
                <a:schemeClr val="lt1"/>
              </a:solidFill>
              <a:latin typeface="Barlow"/>
              <a:ea typeface="Barlow"/>
              <a:cs typeface="Barlow"/>
              <a:sym typeface="Barlow"/>
            </a:endParaRPr>
          </a:p>
        </p:txBody>
      </p:sp>
      <p:sp>
        <p:nvSpPr>
          <p:cNvPr id="34" name="Google Shape;2258;p38">
            <a:extLst>
              <a:ext uri="{FF2B5EF4-FFF2-40B4-BE49-F238E27FC236}">
                <a16:creationId xmlns:a16="http://schemas.microsoft.com/office/drawing/2014/main" id="{DA64239E-C1AE-957C-15F1-25542DEA0A36}"/>
              </a:ext>
            </a:extLst>
          </p:cNvPr>
          <p:cNvSpPr/>
          <p:nvPr/>
        </p:nvSpPr>
        <p:spPr>
          <a:xfrm>
            <a:off x="4462060" y="4139136"/>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12</a:t>
            </a:r>
            <a:endParaRPr sz="1000">
              <a:solidFill>
                <a:schemeClr val="lt1"/>
              </a:solidFill>
              <a:latin typeface="Barlow"/>
              <a:ea typeface="Barlow"/>
              <a:cs typeface="Barlow"/>
              <a:sym typeface="Barlow"/>
            </a:endParaRPr>
          </a:p>
        </p:txBody>
      </p:sp>
      <p:sp>
        <p:nvSpPr>
          <p:cNvPr id="35" name="Google Shape;2259;p38">
            <a:extLst>
              <a:ext uri="{FF2B5EF4-FFF2-40B4-BE49-F238E27FC236}">
                <a16:creationId xmlns:a16="http://schemas.microsoft.com/office/drawing/2014/main" id="{AC420FD9-0B63-5BE6-DB15-6648B766CC43}"/>
              </a:ext>
            </a:extLst>
          </p:cNvPr>
          <p:cNvSpPr/>
          <p:nvPr/>
        </p:nvSpPr>
        <p:spPr>
          <a:xfrm>
            <a:off x="3799649" y="4139136"/>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10</a:t>
            </a:r>
            <a:endParaRPr sz="1000">
              <a:solidFill>
                <a:schemeClr val="lt1"/>
              </a:solidFill>
              <a:latin typeface="Barlow"/>
              <a:ea typeface="Barlow"/>
              <a:cs typeface="Barlow"/>
              <a:sym typeface="Barlow"/>
            </a:endParaRPr>
          </a:p>
        </p:txBody>
      </p:sp>
      <p:sp>
        <p:nvSpPr>
          <p:cNvPr id="36" name="Google Shape;2260;p38">
            <a:extLst>
              <a:ext uri="{FF2B5EF4-FFF2-40B4-BE49-F238E27FC236}">
                <a16:creationId xmlns:a16="http://schemas.microsoft.com/office/drawing/2014/main" id="{FCF0291F-AA7D-EAA5-6675-BA9F24E5453F}"/>
              </a:ext>
            </a:extLst>
          </p:cNvPr>
          <p:cNvSpPr/>
          <p:nvPr/>
        </p:nvSpPr>
        <p:spPr>
          <a:xfrm>
            <a:off x="3114619" y="4139136"/>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8</a:t>
            </a:r>
            <a:endParaRPr sz="1000">
              <a:solidFill>
                <a:schemeClr val="lt1"/>
              </a:solidFill>
              <a:latin typeface="Barlow"/>
              <a:ea typeface="Barlow"/>
              <a:cs typeface="Barlow"/>
              <a:sym typeface="Barlow"/>
            </a:endParaRPr>
          </a:p>
        </p:txBody>
      </p:sp>
      <p:sp>
        <p:nvSpPr>
          <p:cNvPr id="37" name="Google Shape;2261;p38">
            <a:extLst>
              <a:ext uri="{FF2B5EF4-FFF2-40B4-BE49-F238E27FC236}">
                <a16:creationId xmlns:a16="http://schemas.microsoft.com/office/drawing/2014/main" id="{1E3D509C-12B7-4868-26AD-CAE148F407CD}"/>
              </a:ext>
            </a:extLst>
          </p:cNvPr>
          <p:cNvSpPr/>
          <p:nvPr/>
        </p:nvSpPr>
        <p:spPr>
          <a:xfrm>
            <a:off x="2454535" y="4139136"/>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6</a:t>
            </a:r>
            <a:endParaRPr sz="1000">
              <a:solidFill>
                <a:schemeClr val="lt1"/>
              </a:solidFill>
              <a:latin typeface="Barlow"/>
              <a:ea typeface="Barlow"/>
              <a:cs typeface="Barlow"/>
              <a:sym typeface="Barlow"/>
            </a:endParaRPr>
          </a:p>
        </p:txBody>
      </p:sp>
      <p:sp>
        <p:nvSpPr>
          <p:cNvPr id="38" name="Google Shape;2262;p38">
            <a:extLst>
              <a:ext uri="{FF2B5EF4-FFF2-40B4-BE49-F238E27FC236}">
                <a16:creationId xmlns:a16="http://schemas.microsoft.com/office/drawing/2014/main" id="{32069928-1BBE-A51F-A981-A920DA9B3968}"/>
              </a:ext>
            </a:extLst>
          </p:cNvPr>
          <p:cNvSpPr/>
          <p:nvPr/>
        </p:nvSpPr>
        <p:spPr>
          <a:xfrm>
            <a:off x="1794450" y="4139136"/>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4</a:t>
            </a:r>
            <a:endParaRPr sz="1000">
              <a:solidFill>
                <a:schemeClr val="lt1"/>
              </a:solidFill>
              <a:latin typeface="Barlow"/>
              <a:ea typeface="Barlow"/>
              <a:cs typeface="Barlow"/>
              <a:sym typeface="Barlow"/>
            </a:endParaRPr>
          </a:p>
        </p:txBody>
      </p:sp>
      <p:sp>
        <p:nvSpPr>
          <p:cNvPr id="39" name="Google Shape;2263;p38">
            <a:extLst>
              <a:ext uri="{FF2B5EF4-FFF2-40B4-BE49-F238E27FC236}">
                <a16:creationId xmlns:a16="http://schemas.microsoft.com/office/drawing/2014/main" id="{C8E53BEE-0706-BA7A-7A7C-AA00FD5442A9}"/>
              </a:ext>
            </a:extLst>
          </p:cNvPr>
          <p:cNvSpPr/>
          <p:nvPr/>
        </p:nvSpPr>
        <p:spPr>
          <a:xfrm>
            <a:off x="1134366" y="4139136"/>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2</a:t>
            </a:r>
            <a:endParaRPr sz="1000">
              <a:solidFill>
                <a:schemeClr val="lt1"/>
              </a:solidFill>
              <a:latin typeface="Barlow"/>
              <a:ea typeface="Barlow"/>
              <a:cs typeface="Barlow"/>
              <a:sym typeface="Barlow"/>
            </a:endParaRPr>
          </a:p>
        </p:txBody>
      </p:sp>
      <p:sp>
        <p:nvSpPr>
          <p:cNvPr id="40" name="Google Shape;2264;p38">
            <a:extLst>
              <a:ext uri="{FF2B5EF4-FFF2-40B4-BE49-F238E27FC236}">
                <a16:creationId xmlns:a16="http://schemas.microsoft.com/office/drawing/2014/main" id="{D05267D4-C8BC-2052-231F-B8288CD47204}"/>
              </a:ext>
            </a:extLst>
          </p:cNvPr>
          <p:cNvSpPr/>
          <p:nvPr/>
        </p:nvSpPr>
        <p:spPr>
          <a:xfrm>
            <a:off x="474282" y="4139136"/>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0</a:t>
            </a:r>
            <a:endParaRPr sz="1000">
              <a:solidFill>
                <a:schemeClr val="lt1"/>
              </a:solidFill>
              <a:latin typeface="Barlow"/>
              <a:ea typeface="Barlow"/>
              <a:cs typeface="Barlow"/>
              <a:sym typeface="Barlow"/>
            </a:endParaRPr>
          </a:p>
        </p:txBody>
      </p:sp>
      <p:sp>
        <p:nvSpPr>
          <p:cNvPr id="41" name="Google Shape;2265;p38">
            <a:extLst>
              <a:ext uri="{FF2B5EF4-FFF2-40B4-BE49-F238E27FC236}">
                <a16:creationId xmlns:a16="http://schemas.microsoft.com/office/drawing/2014/main" id="{3CF4D826-233B-1A56-6B35-3CAB4455C432}"/>
              </a:ext>
            </a:extLst>
          </p:cNvPr>
          <p:cNvSpPr/>
          <p:nvPr/>
        </p:nvSpPr>
        <p:spPr>
          <a:xfrm>
            <a:off x="0" y="4139136"/>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4" name="Google Shape;2280;p38">
            <a:extLst>
              <a:ext uri="{FF2B5EF4-FFF2-40B4-BE49-F238E27FC236}">
                <a16:creationId xmlns:a16="http://schemas.microsoft.com/office/drawing/2014/main" id="{953C3C9D-10D3-CAD4-1113-9C1E09F728C4}"/>
              </a:ext>
            </a:extLst>
          </p:cNvPr>
          <p:cNvCxnSpPr/>
          <p:nvPr/>
        </p:nvCxnSpPr>
        <p:spPr>
          <a:xfrm rot="10800000">
            <a:off x="2839115" y="4335936"/>
            <a:ext cx="0" cy="498600"/>
          </a:xfrm>
          <a:prstGeom prst="straightConnector1">
            <a:avLst/>
          </a:prstGeom>
          <a:noFill/>
          <a:ln w="9525" cap="flat" cmpd="sng">
            <a:solidFill>
              <a:schemeClr val="lt2"/>
            </a:solidFill>
            <a:prstDash val="solid"/>
            <a:round/>
            <a:headEnd type="oval" w="med" len="med"/>
            <a:tailEnd type="oval" w="med" len="med"/>
          </a:ln>
        </p:spPr>
      </p:cxnSp>
      <p:sp>
        <p:nvSpPr>
          <p:cNvPr id="45" name="Google Shape;2281;p38">
            <a:extLst>
              <a:ext uri="{FF2B5EF4-FFF2-40B4-BE49-F238E27FC236}">
                <a16:creationId xmlns:a16="http://schemas.microsoft.com/office/drawing/2014/main" id="{33E098DF-D7F4-3DB5-0980-604B54AA3C83}"/>
              </a:ext>
            </a:extLst>
          </p:cNvPr>
          <p:cNvSpPr txBox="1"/>
          <p:nvPr/>
        </p:nvSpPr>
        <p:spPr>
          <a:xfrm>
            <a:off x="2924918" y="4785481"/>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Barlow"/>
                <a:ea typeface="Barlow"/>
                <a:cs typeface="Barlow"/>
                <a:sym typeface="Barlow"/>
              </a:rPr>
              <a:t>“6</a:t>
            </a:r>
            <a:r>
              <a:rPr lang="en" sz="1200" baseline="30000">
                <a:solidFill>
                  <a:schemeClr val="dk2"/>
                </a:solidFill>
                <a:latin typeface="Barlow"/>
                <a:ea typeface="Barlow"/>
                <a:cs typeface="Barlow"/>
                <a:sym typeface="Barlow"/>
              </a:rPr>
              <a:t>th</a:t>
            </a:r>
            <a:r>
              <a:rPr lang="en" sz="1200">
                <a:solidFill>
                  <a:schemeClr val="dk2"/>
                </a:solidFill>
                <a:latin typeface="Barlow"/>
                <a:ea typeface="Barlow"/>
                <a:cs typeface="Barlow"/>
                <a:sym typeface="Barlow"/>
              </a:rPr>
              <a:t> Grade”</a:t>
            </a:r>
            <a:endParaRPr sz="1200">
              <a:solidFill>
                <a:schemeClr val="dk2"/>
              </a:solidFill>
              <a:latin typeface="Barlow"/>
              <a:ea typeface="Barlow"/>
              <a:cs typeface="Barlow"/>
              <a:sym typeface="Barlow"/>
            </a:endParaRPr>
          </a:p>
        </p:txBody>
      </p:sp>
      <p:cxnSp>
        <p:nvCxnSpPr>
          <p:cNvPr id="46" name="Google Shape;2282;p38">
            <a:extLst>
              <a:ext uri="{FF2B5EF4-FFF2-40B4-BE49-F238E27FC236}">
                <a16:creationId xmlns:a16="http://schemas.microsoft.com/office/drawing/2014/main" id="{EBE7C916-FCA7-80AD-EC7C-03642CF5C87A}"/>
              </a:ext>
            </a:extLst>
          </p:cNvPr>
          <p:cNvCxnSpPr/>
          <p:nvPr/>
        </p:nvCxnSpPr>
        <p:spPr>
          <a:xfrm rot="10800000">
            <a:off x="6551392" y="4335936"/>
            <a:ext cx="0" cy="498600"/>
          </a:xfrm>
          <a:prstGeom prst="straightConnector1">
            <a:avLst/>
          </a:prstGeom>
          <a:noFill/>
          <a:ln w="9525" cap="flat" cmpd="sng">
            <a:solidFill>
              <a:schemeClr val="lt2"/>
            </a:solidFill>
            <a:prstDash val="solid"/>
            <a:round/>
            <a:headEnd type="oval" w="med" len="med"/>
            <a:tailEnd type="oval" w="med" len="med"/>
          </a:ln>
        </p:spPr>
      </p:cxnSp>
      <p:sp>
        <p:nvSpPr>
          <p:cNvPr id="47" name="Google Shape;2283;p38">
            <a:extLst>
              <a:ext uri="{FF2B5EF4-FFF2-40B4-BE49-F238E27FC236}">
                <a16:creationId xmlns:a16="http://schemas.microsoft.com/office/drawing/2014/main" id="{825E6E0D-EF58-54E3-D3C7-7BB6093A62F6}"/>
              </a:ext>
            </a:extLst>
          </p:cNvPr>
          <p:cNvSpPr txBox="1"/>
          <p:nvPr/>
        </p:nvSpPr>
        <p:spPr>
          <a:xfrm>
            <a:off x="4348091" y="4785481"/>
            <a:ext cx="1755165"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Barlow"/>
                <a:ea typeface="Barlow"/>
                <a:cs typeface="Barlow"/>
                <a:sym typeface="Barlow"/>
              </a:rPr>
              <a:t>“High school sophomore”</a:t>
            </a:r>
            <a:endParaRPr sz="1200">
              <a:solidFill>
                <a:schemeClr val="dk2"/>
              </a:solidFill>
              <a:latin typeface="Barlow"/>
              <a:ea typeface="Barlow"/>
              <a:cs typeface="Barlow"/>
              <a:sym typeface="Barlow"/>
            </a:endParaRPr>
          </a:p>
        </p:txBody>
      </p:sp>
      <p:cxnSp>
        <p:nvCxnSpPr>
          <p:cNvPr id="48" name="Google Shape;2284;p38">
            <a:extLst>
              <a:ext uri="{FF2B5EF4-FFF2-40B4-BE49-F238E27FC236}">
                <a16:creationId xmlns:a16="http://schemas.microsoft.com/office/drawing/2014/main" id="{F535E9F2-B182-D71F-BF10-CBE2FD3D7F4B}"/>
              </a:ext>
            </a:extLst>
          </p:cNvPr>
          <p:cNvCxnSpPr/>
          <p:nvPr/>
        </p:nvCxnSpPr>
        <p:spPr>
          <a:xfrm rot="10800000">
            <a:off x="4261255" y="4347698"/>
            <a:ext cx="0" cy="498600"/>
          </a:xfrm>
          <a:prstGeom prst="straightConnector1">
            <a:avLst/>
          </a:prstGeom>
          <a:noFill/>
          <a:ln w="9525" cap="flat" cmpd="sng">
            <a:solidFill>
              <a:schemeClr val="lt2"/>
            </a:solidFill>
            <a:prstDash val="solid"/>
            <a:round/>
            <a:headEnd type="oval" w="med" len="med"/>
            <a:tailEnd type="oval" w="med" len="med"/>
          </a:ln>
        </p:spPr>
      </p:cxnSp>
      <p:sp>
        <p:nvSpPr>
          <p:cNvPr id="49" name="Google Shape;2285;p38">
            <a:extLst>
              <a:ext uri="{FF2B5EF4-FFF2-40B4-BE49-F238E27FC236}">
                <a16:creationId xmlns:a16="http://schemas.microsoft.com/office/drawing/2014/main" id="{602C5C84-DE8A-C836-25E6-51197E7A2F6A}"/>
              </a:ext>
            </a:extLst>
          </p:cNvPr>
          <p:cNvSpPr txBox="1"/>
          <p:nvPr/>
        </p:nvSpPr>
        <p:spPr>
          <a:xfrm>
            <a:off x="6624392" y="4785481"/>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Barlow"/>
                <a:ea typeface="Barlow"/>
                <a:cs typeface="Barlow"/>
                <a:sym typeface="Barlow"/>
              </a:rPr>
              <a:t>“Post Graduate”</a:t>
            </a:r>
            <a:endParaRPr sz="1200">
              <a:solidFill>
                <a:schemeClr val="dk2"/>
              </a:solidFill>
              <a:latin typeface="Barlow"/>
              <a:ea typeface="Barlow"/>
              <a:cs typeface="Barlow"/>
              <a:sym typeface="Barlow"/>
            </a:endParaRPr>
          </a:p>
        </p:txBody>
      </p:sp>
      <p:sp>
        <p:nvSpPr>
          <p:cNvPr id="50" name="TextBox 49">
            <a:extLst>
              <a:ext uri="{FF2B5EF4-FFF2-40B4-BE49-F238E27FC236}">
                <a16:creationId xmlns:a16="http://schemas.microsoft.com/office/drawing/2014/main" id="{3F207361-EFD3-26FC-C2CB-B4AD7809EE14}"/>
              </a:ext>
            </a:extLst>
          </p:cNvPr>
          <p:cNvSpPr txBox="1"/>
          <p:nvPr/>
        </p:nvSpPr>
        <p:spPr>
          <a:xfrm>
            <a:off x="457200" y="3737838"/>
            <a:ext cx="2640337" cy="369332"/>
          </a:xfrm>
          <a:prstGeom prst="rect">
            <a:avLst/>
          </a:prstGeom>
          <a:noFill/>
        </p:spPr>
        <p:txBody>
          <a:bodyPr wrap="square">
            <a:spAutoFit/>
          </a:bodyPr>
          <a:lstStyle/>
          <a:p>
            <a:pPr marL="0" lvl="0" indent="0" rtl="0">
              <a:spcBef>
                <a:spcPts val="0"/>
              </a:spcBef>
              <a:spcAft>
                <a:spcPts val="0"/>
              </a:spcAft>
              <a:buNone/>
            </a:pPr>
            <a:r>
              <a:rPr lang="en-CA" sz="1800" b="1" dirty="0">
                <a:solidFill>
                  <a:schemeClr val="accent1"/>
                </a:solidFill>
                <a:latin typeface="Barlow"/>
                <a:ea typeface="Barlow"/>
                <a:cs typeface="Barlow"/>
                <a:sym typeface="Barlow"/>
              </a:rPr>
              <a:t>Gunning Fog Index</a:t>
            </a:r>
          </a:p>
        </p:txBody>
      </p:sp>
      <p:sp>
        <p:nvSpPr>
          <p:cNvPr id="52" name="Google Shape;2252;p38">
            <a:extLst>
              <a:ext uri="{FF2B5EF4-FFF2-40B4-BE49-F238E27FC236}">
                <a16:creationId xmlns:a16="http://schemas.microsoft.com/office/drawing/2014/main" id="{34164E3F-4098-FE03-B75B-E2FC672D8983}"/>
              </a:ext>
            </a:extLst>
          </p:cNvPr>
          <p:cNvSpPr txBox="1">
            <a:spLocks/>
          </p:cNvSpPr>
          <p:nvPr/>
        </p:nvSpPr>
        <p:spPr>
          <a:xfrm>
            <a:off x="8649025" y="7799665"/>
            <a:ext cx="456900" cy="46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1pPr>
            <a:lvl2pPr marR="0" lvl="1"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2pPr>
            <a:lvl3pPr marR="0" lvl="2"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3pPr>
            <a:lvl4pPr marR="0" lvl="3"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4pPr>
            <a:lvl5pPr marR="0" lvl="4"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5pPr>
            <a:lvl6pPr marR="0" lvl="5"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6pPr>
            <a:lvl7pPr marR="0" lvl="6"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7pPr>
            <a:lvl8pPr marR="0" lvl="7"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8pPr>
            <a:lvl9pPr marR="0" lvl="8"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9pPr>
          </a:lstStyle>
          <a:p>
            <a:fld id="{00000000-1234-1234-1234-123412341234}" type="slidenum">
              <a:rPr lang="en" smtClean="0"/>
              <a:pPr/>
              <a:t>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55"/>
                                        </p:tgtEl>
                                        <p:attrNameLst>
                                          <p:attrName>style.visibility</p:attrName>
                                        </p:attrNameLst>
                                      </p:cBhvr>
                                      <p:to>
                                        <p:strVal val="visible"/>
                                      </p:to>
                                    </p:set>
                                    <p:animEffect transition="in" filter="fade">
                                      <p:cBhvr>
                                        <p:cTn id="10" dur="500"/>
                                        <p:tgtEl>
                                          <p:spTgt spid="22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56"/>
                                        </p:tgtEl>
                                        <p:attrNameLst>
                                          <p:attrName>style.visibility</p:attrName>
                                        </p:attrNameLst>
                                      </p:cBhvr>
                                      <p:to>
                                        <p:strVal val="visible"/>
                                      </p:to>
                                    </p:set>
                                    <p:animEffect transition="in" filter="fade">
                                      <p:cBhvr>
                                        <p:cTn id="13" dur="500"/>
                                        <p:tgtEl>
                                          <p:spTgt spid="22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57"/>
                                        </p:tgtEl>
                                        <p:attrNameLst>
                                          <p:attrName>style.visibility</p:attrName>
                                        </p:attrNameLst>
                                      </p:cBhvr>
                                      <p:to>
                                        <p:strVal val="visible"/>
                                      </p:to>
                                    </p:set>
                                    <p:animEffect transition="in" filter="fade">
                                      <p:cBhvr>
                                        <p:cTn id="16" dur="500"/>
                                        <p:tgtEl>
                                          <p:spTgt spid="225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58"/>
                                        </p:tgtEl>
                                        <p:attrNameLst>
                                          <p:attrName>style.visibility</p:attrName>
                                        </p:attrNameLst>
                                      </p:cBhvr>
                                      <p:to>
                                        <p:strVal val="visible"/>
                                      </p:to>
                                    </p:set>
                                    <p:animEffect transition="in" filter="fade">
                                      <p:cBhvr>
                                        <p:cTn id="19" dur="500"/>
                                        <p:tgtEl>
                                          <p:spTgt spid="22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59"/>
                                        </p:tgtEl>
                                        <p:attrNameLst>
                                          <p:attrName>style.visibility</p:attrName>
                                        </p:attrNameLst>
                                      </p:cBhvr>
                                      <p:to>
                                        <p:strVal val="visible"/>
                                      </p:to>
                                    </p:set>
                                    <p:animEffect transition="in" filter="fade">
                                      <p:cBhvr>
                                        <p:cTn id="22" dur="500"/>
                                        <p:tgtEl>
                                          <p:spTgt spid="22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60"/>
                                        </p:tgtEl>
                                        <p:attrNameLst>
                                          <p:attrName>style.visibility</p:attrName>
                                        </p:attrNameLst>
                                      </p:cBhvr>
                                      <p:to>
                                        <p:strVal val="visible"/>
                                      </p:to>
                                    </p:set>
                                    <p:animEffect transition="in" filter="fade">
                                      <p:cBhvr>
                                        <p:cTn id="25" dur="500"/>
                                        <p:tgtEl>
                                          <p:spTgt spid="22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61"/>
                                        </p:tgtEl>
                                        <p:attrNameLst>
                                          <p:attrName>style.visibility</p:attrName>
                                        </p:attrNameLst>
                                      </p:cBhvr>
                                      <p:to>
                                        <p:strVal val="visible"/>
                                      </p:to>
                                    </p:set>
                                    <p:animEffect transition="in" filter="fade">
                                      <p:cBhvr>
                                        <p:cTn id="28" dur="500"/>
                                        <p:tgtEl>
                                          <p:spTgt spid="22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62"/>
                                        </p:tgtEl>
                                        <p:attrNameLst>
                                          <p:attrName>style.visibility</p:attrName>
                                        </p:attrNameLst>
                                      </p:cBhvr>
                                      <p:to>
                                        <p:strVal val="visible"/>
                                      </p:to>
                                    </p:set>
                                    <p:animEffect transition="in" filter="fade">
                                      <p:cBhvr>
                                        <p:cTn id="31" dur="500"/>
                                        <p:tgtEl>
                                          <p:spTgt spid="226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63"/>
                                        </p:tgtEl>
                                        <p:attrNameLst>
                                          <p:attrName>style.visibility</p:attrName>
                                        </p:attrNameLst>
                                      </p:cBhvr>
                                      <p:to>
                                        <p:strVal val="visible"/>
                                      </p:to>
                                    </p:set>
                                    <p:animEffect transition="in" filter="fade">
                                      <p:cBhvr>
                                        <p:cTn id="34" dur="500"/>
                                        <p:tgtEl>
                                          <p:spTgt spid="22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64"/>
                                        </p:tgtEl>
                                        <p:attrNameLst>
                                          <p:attrName>style.visibility</p:attrName>
                                        </p:attrNameLst>
                                      </p:cBhvr>
                                      <p:to>
                                        <p:strVal val="visible"/>
                                      </p:to>
                                    </p:set>
                                    <p:animEffect transition="in" filter="fade">
                                      <p:cBhvr>
                                        <p:cTn id="37" dur="500"/>
                                        <p:tgtEl>
                                          <p:spTgt spid="2264"/>
                                        </p:tgtEl>
                                      </p:cBhvr>
                                    </p:animEffect>
                                  </p:childTnLst>
                                </p:cTn>
                              </p:par>
                              <p:par>
                                <p:cTn id="38" presetID="10" presetClass="entr" presetSubtype="0" fill="hold" nodeType="withEffect">
                                  <p:stCondLst>
                                    <p:cond delay="0"/>
                                  </p:stCondLst>
                                  <p:childTnLst>
                                    <p:set>
                                      <p:cBhvr>
                                        <p:cTn id="39" dur="1" fill="hold">
                                          <p:stCondLst>
                                            <p:cond delay="0"/>
                                          </p:stCondLst>
                                        </p:cTn>
                                        <p:tgtEl>
                                          <p:spTgt spid="2278"/>
                                        </p:tgtEl>
                                        <p:attrNameLst>
                                          <p:attrName>style.visibility</p:attrName>
                                        </p:attrNameLst>
                                      </p:cBhvr>
                                      <p:to>
                                        <p:strVal val="visible"/>
                                      </p:to>
                                    </p:set>
                                    <p:animEffect transition="in" filter="fade">
                                      <p:cBhvr>
                                        <p:cTn id="40" dur="500"/>
                                        <p:tgtEl>
                                          <p:spTgt spid="2278"/>
                                        </p:tgtEl>
                                      </p:cBhvr>
                                    </p:animEffect>
                                  </p:childTnLst>
                                </p:cTn>
                              </p:par>
                              <p:par>
                                <p:cTn id="41" presetID="10" presetClass="entr" presetSubtype="0" fill="hold" nodeType="withEffect">
                                  <p:stCondLst>
                                    <p:cond delay="0"/>
                                  </p:stCondLst>
                                  <p:childTnLst>
                                    <p:set>
                                      <p:cBhvr>
                                        <p:cTn id="42" dur="1" fill="hold">
                                          <p:stCondLst>
                                            <p:cond delay="0"/>
                                          </p:stCondLst>
                                        </p:cTn>
                                        <p:tgtEl>
                                          <p:spTgt spid="2280"/>
                                        </p:tgtEl>
                                        <p:attrNameLst>
                                          <p:attrName>style.visibility</p:attrName>
                                        </p:attrNameLst>
                                      </p:cBhvr>
                                      <p:to>
                                        <p:strVal val="visible"/>
                                      </p:to>
                                    </p:set>
                                    <p:animEffect transition="in" filter="fade">
                                      <p:cBhvr>
                                        <p:cTn id="43" dur="500"/>
                                        <p:tgtEl>
                                          <p:spTgt spid="2280"/>
                                        </p:tgtEl>
                                      </p:cBhvr>
                                    </p:animEffect>
                                  </p:childTnLst>
                                </p:cTn>
                              </p:par>
                              <p:par>
                                <p:cTn id="44" presetID="10" presetClass="entr" presetSubtype="0" fill="hold" nodeType="withEffect">
                                  <p:stCondLst>
                                    <p:cond delay="0"/>
                                  </p:stCondLst>
                                  <p:childTnLst>
                                    <p:set>
                                      <p:cBhvr>
                                        <p:cTn id="45" dur="1" fill="hold">
                                          <p:stCondLst>
                                            <p:cond delay="0"/>
                                          </p:stCondLst>
                                        </p:cTn>
                                        <p:tgtEl>
                                          <p:spTgt spid="2282"/>
                                        </p:tgtEl>
                                        <p:attrNameLst>
                                          <p:attrName>style.visibility</p:attrName>
                                        </p:attrNameLst>
                                      </p:cBhvr>
                                      <p:to>
                                        <p:strVal val="visible"/>
                                      </p:to>
                                    </p:set>
                                    <p:animEffect transition="in" filter="fade">
                                      <p:cBhvr>
                                        <p:cTn id="46" dur="500"/>
                                        <p:tgtEl>
                                          <p:spTgt spid="2282"/>
                                        </p:tgtEl>
                                      </p:cBhvr>
                                    </p:animEffect>
                                  </p:childTnLst>
                                </p:cTn>
                              </p:par>
                              <p:par>
                                <p:cTn id="47" presetID="10" presetClass="entr" presetSubtype="0" fill="hold" nodeType="withEffect">
                                  <p:stCondLst>
                                    <p:cond delay="0"/>
                                  </p:stCondLst>
                                  <p:childTnLst>
                                    <p:set>
                                      <p:cBhvr>
                                        <p:cTn id="48" dur="1" fill="hold">
                                          <p:stCondLst>
                                            <p:cond delay="0"/>
                                          </p:stCondLst>
                                        </p:cTn>
                                        <p:tgtEl>
                                          <p:spTgt spid="2284"/>
                                        </p:tgtEl>
                                        <p:attrNameLst>
                                          <p:attrName>style.visibility</p:attrName>
                                        </p:attrNameLst>
                                      </p:cBhvr>
                                      <p:to>
                                        <p:strVal val="visible"/>
                                      </p:to>
                                    </p:set>
                                    <p:animEffect transition="in" filter="fade">
                                      <p:cBhvr>
                                        <p:cTn id="49" dur="500"/>
                                        <p:tgtEl>
                                          <p:spTgt spid="228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65"/>
                                        </p:tgtEl>
                                        <p:attrNameLst>
                                          <p:attrName>style.visibility</p:attrName>
                                        </p:attrNameLst>
                                      </p:cBhvr>
                                      <p:to>
                                        <p:strVal val="visible"/>
                                      </p:to>
                                    </p:set>
                                    <p:animEffect transition="in" filter="fade">
                                      <p:cBhvr>
                                        <p:cTn id="55" dur="500"/>
                                        <p:tgtEl>
                                          <p:spTgt spid="22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79"/>
                                        </p:tgtEl>
                                        <p:attrNameLst>
                                          <p:attrName>style.visibility</p:attrName>
                                        </p:attrNameLst>
                                      </p:cBhvr>
                                      <p:to>
                                        <p:strVal val="visible"/>
                                      </p:to>
                                    </p:set>
                                    <p:animEffect transition="in" filter="fade">
                                      <p:cBhvr>
                                        <p:cTn id="58" dur="500"/>
                                        <p:tgtEl>
                                          <p:spTgt spid="227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81"/>
                                        </p:tgtEl>
                                        <p:attrNameLst>
                                          <p:attrName>style.visibility</p:attrName>
                                        </p:attrNameLst>
                                      </p:cBhvr>
                                      <p:to>
                                        <p:strVal val="visible"/>
                                      </p:to>
                                    </p:set>
                                    <p:animEffect transition="in" filter="fade">
                                      <p:cBhvr>
                                        <p:cTn id="61" dur="500"/>
                                        <p:tgtEl>
                                          <p:spTgt spid="228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83"/>
                                        </p:tgtEl>
                                        <p:attrNameLst>
                                          <p:attrName>style.visibility</p:attrName>
                                        </p:attrNameLst>
                                      </p:cBhvr>
                                      <p:to>
                                        <p:strVal val="visible"/>
                                      </p:to>
                                    </p:set>
                                    <p:animEffect transition="in" filter="fade">
                                      <p:cBhvr>
                                        <p:cTn id="64" dur="500"/>
                                        <p:tgtEl>
                                          <p:spTgt spid="228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85"/>
                                        </p:tgtEl>
                                        <p:attrNameLst>
                                          <p:attrName>style.visibility</p:attrName>
                                        </p:attrNameLst>
                                      </p:cBhvr>
                                      <p:to>
                                        <p:strVal val="visible"/>
                                      </p:to>
                                    </p:set>
                                    <p:animEffect transition="in" filter="fade">
                                      <p:cBhvr>
                                        <p:cTn id="67" dur="500"/>
                                        <p:tgtEl>
                                          <p:spTgt spid="228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500"/>
                                        <p:tgtEl>
                                          <p:spTgt spid="1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500"/>
                                        <p:tgtEl>
                                          <p:spTgt spid="1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500"/>
                                        <p:tgtEl>
                                          <p:spTgt spid="1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500"/>
                                        <p:tgtEl>
                                          <p:spTgt spid="17"/>
                                        </p:tgtEl>
                                      </p:cBhvr>
                                    </p:animEffect>
                                  </p:childTnLst>
                                </p:cTn>
                              </p:par>
                              <p:par>
                                <p:cTn id="103" presetID="10" presetClass="entr" presetSubtype="0" fill="hold" nodeType="with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par>
                                <p:cTn id="109" presetID="10" presetClass="entr" presetSubtype="0" fill="hold"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nodeType="with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fade">
                                      <p:cBhvr>
                                        <p:cTn id="114" dur="500"/>
                                        <p:tgtEl>
                                          <p:spTgt spid="2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500"/>
                                        <p:tgtEl>
                                          <p:spTgt spid="2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500"/>
                                        <p:tgtEl>
                                          <p:spTgt spid="2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500"/>
                                        <p:tgtEl>
                                          <p:spTgt spid="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fade">
                                      <p:cBhvr>
                                        <p:cTn id="129" dur="500"/>
                                        <p:tgtEl>
                                          <p:spTgt spid="2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500"/>
                                        <p:tgtEl>
                                          <p:spTgt spid="2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2"/>
                                        </p:tgtEl>
                                        <p:attrNameLst>
                                          <p:attrName>style.visibility</p:attrName>
                                        </p:attrNameLst>
                                      </p:cBhvr>
                                      <p:to>
                                        <p:strVal val="visible"/>
                                      </p:to>
                                    </p:set>
                                    <p:animEffect transition="in" filter="fade">
                                      <p:cBhvr>
                                        <p:cTn id="140" dur="500"/>
                                        <p:tgtEl>
                                          <p:spTgt spid="3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500"/>
                                        <p:tgtEl>
                                          <p:spTgt spid="3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4"/>
                                        </p:tgtEl>
                                        <p:attrNameLst>
                                          <p:attrName>style.visibility</p:attrName>
                                        </p:attrNameLst>
                                      </p:cBhvr>
                                      <p:to>
                                        <p:strVal val="visible"/>
                                      </p:to>
                                    </p:set>
                                    <p:animEffect transition="in" filter="fade">
                                      <p:cBhvr>
                                        <p:cTn id="146" dur="500"/>
                                        <p:tgtEl>
                                          <p:spTgt spid="34"/>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fade">
                                      <p:cBhvr>
                                        <p:cTn id="149" dur="500"/>
                                        <p:tgtEl>
                                          <p:spTgt spid="3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500"/>
                                        <p:tgtEl>
                                          <p:spTgt spid="36"/>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fade">
                                      <p:cBhvr>
                                        <p:cTn id="155" dur="500"/>
                                        <p:tgtEl>
                                          <p:spTgt spid="37"/>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38"/>
                                        </p:tgtEl>
                                        <p:attrNameLst>
                                          <p:attrName>style.visibility</p:attrName>
                                        </p:attrNameLst>
                                      </p:cBhvr>
                                      <p:to>
                                        <p:strVal val="visible"/>
                                      </p:to>
                                    </p:set>
                                    <p:animEffect transition="in" filter="fade">
                                      <p:cBhvr>
                                        <p:cTn id="158" dur="500"/>
                                        <p:tgtEl>
                                          <p:spTgt spid="38"/>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fade">
                                      <p:cBhvr>
                                        <p:cTn id="161" dur="500"/>
                                        <p:tgtEl>
                                          <p:spTgt spid="39"/>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40"/>
                                        </p:tgtEl>
                                        <p:attrNameLst>
                                          <p:attrName>style.visibility</p:attrName>
                                        </p:attrNameLst>
                                      </p:cBhvr>
                                      <p:to>
                                        <p:strVal val="visible"/>
                                      </p:to>
                                    </p:set>
                                    <p:animEffect transition="in" filter="fade">
                                      <p:cBhvr>
                                        <p:cTn id="164" dur="500"/>
                                        <p:tgtEl>
                                          <p:spTgt spid="40"/>
                                        </p:tgtEl>
                                      </p:cBhvr>
                                    </p:animEffect>
                                  </p:childTnLst>
                                </p:cTn>
                              </p:par>
                              <p:par>
                                <p:cTn id="165" presetID="10" presetClass="entr" presetSubtype="0" fill="hold" nodeType="with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fade">
                                      <p:cBhvr>
                                        <p:cTn id="167" dur="500"/>
                                        <p:tgtEl>
                                          <p:spTgt spid="44"/>
                                        </p:tgtEl>
                                      </p:cBhvr>
                                    </p:animEffect>
                                  </p:childTnLst>
                                </p:cTn>
                              </p:par>
                              <p:par>
                                <p:cTn id="168" presetID="10" presetClass="entr" presetSubtype="0" fill="hold" nodeType="with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fade">
                                      <p:cBhvr>
                                        <p:cTn id="170" dur="500"/>
                                        <p:tgtEl>
                                          <p:spTgt spid="46"/>
                                        </p:tgtEl>
                                      </p:cBhvr>
                                    </p:animEffect>
                                  </p:childTnLst>
                                </p:cTn>
                              </p:par>
                              <p:par>
                                <p:cTn id="171" presetID="10" presetClass="entr" presetSubtype="0" fill="hold"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fade">
                                      <p:cBhvr>
                                        <p:cTn id="173" dur="500"/>
                                        <p:tgtEl>
                                          <p:spTgt spid="48"/>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50"/>
                                        </p:tgtEl>
                                        <p:attrNameLst>
                                          <p:attrName>style.visibility</p:attrName>
                                        </p:attrNameLst>
                                      </p:cBhvr>
                                      <p:to>
                                        <p:strVal val="visible"/>
                                      </p:to>
                                    </p:set>
                                    <p:animEffect transition="in" filter="fade">
                                      <p:cBhvr>
                                        <p:cTn id="176" dur="500"/>
                                        <p:tgtEl>
                                          <p:spTgt spid="50"/>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45"/>
                                        </p:tgtEl>
                                        <p:attrNameLst>
                                          <p:attrName>style.visibility</p:attrName>
                                        </p:attrNameLst>
                                      </p:cBhvr>
                                      <p:to>
                                        <p:strVal val="visible"/>
                                      </p:to>
                                    </p:set>
                                    <p:animEffect transition="in" filter="fade">
                                      <p:cBhvr>
                                        <p:cTn id="179" dur="500"/>
                                        <p:tgtEl>
                                          <p:spTgt spid="45"/>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47"/>
                                        </p:tgtEl>
                                        <p:attrNameLst>
                                          <p:attrName>style.visibility</p:attrName>
                                        </p:attrNameLst>
                                      </p:cBhvr>
                                      <p:to>
                                        <p:strVal val="visible"/>
                                      </p:to>
                                    </p:set>
                                    <p:animEffect transition="in" filter="fade">
                                      <p:cBhvr>
                                        <p:cTn id="182" dur="500"/>
                                        <p:tgtEl>
                                          <p:spTgt spid="47"/>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fade">
                                      <p:cBhvr>
                                        <p:cTn id="18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55" grpId="0" animBg="1"/>
      <p:bldP spid="2256" grpId="0" animBg="1"/>
      <p:bldP spid="2257" grpId="0" animBg="1"/>
      <p:bldP spid="2258" grpId="0" animBg="1"/>
      <p:bldP spid="2259" grpId="0" animBg="1"/>
      <p:bldP spid="2260" grpId="0" animBg="1"/>
      <p:bldP spid="2261" grpId="0" animBg="1"/>
      <p:bldP spid="2262" grpId="0" animBg="1"/>
      <p:bldP spid="2263" grpId="0" animBg="1"/>
      <p:bldP spid="2264" grpId="0" animBg="1"/>
      <p:bldP spid="2265" grpId="0" animBg="1"/>
      <p:bldP spid="2279" grpId="0"/>
      <p:bldP spid="2281" grpId="0"/>
      <p:bldP spid="2283" grpId="0"/>
      <p:bldP spid="2285" grpId="0"/>
      <p:bldP spid="3" grpId="0"/>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0" grpId="0"/>
      <p:bldP spid="22" grpId="0"/>
      <p:bldP spid="24" grpId="0"/>
      <p:bldP spid="26" grpId="0"/>
      <p:bldP spid="27" grpId="0"/>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5" grpId="0"/>
      <p:bldP spid="47" grpId="0"/>
      <p:bldP spid="49"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2431" y="4499032"/>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8</a:t>
            </a:fld>
            <a:endParaRPr>
              <a:solidFill>
                <a:schemeClr val="accent2"/>
              </a:solidFill>
            </a:endParaRPr>
          </a:p>
        </p:txBody>
      </p:sp>
      <p:grpSp>
        <p:nvGrpSpPr>
          <p:cNvPr id="2038" name="Google Shape;2038;p33"/>
          <p:cNvGrpSpPr/>
          <p:nvPr/>
        </p:nvGrpSpPr>
        <p:grpSpPr>
          <a:xfrm>
            <a:off x="499533" y="215003"/>
            <a:ext cx="8180390" cy="4678016"/>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44" name="Google Shape;2044;p33"/>
          <p:cNvGrpSpPr/>
          <p:nvPr/>
        </p:nvGrpSpPr>
        <p:grpSpPr>
          <a:xfrm>
            <a:off x="7526886" y="3159390"/>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4" name="ELSU model">
            <a:hlinkClick r:id="" action="ppaction://media"/>
            <a:extLst>
              <a:ext uri="{FF2B5EF4-FFF2-40B4-BE49-F238E27FC236}">
                <a16:creationId xmlns:a16="http://schemas.microsoft.com/office/drawing/2014/main" id="{165231D8-6185-4233-A3F8-FC3A89FB53F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941" r="4963"/>
          <a:stretch/>
        </p:blipFill>
        <p:spPr>
          <a:xfrm>
            <a:off x="1342481" y="402898"/>
            <a:ext cx="6461677" cy="40342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174780-584D-5232-8227-45E8BED33819}"/>
              </a:ext>
            </a:extLst>
          </p:cNvPr>
          <p:cNvSpPr>
            <a:spLocks noGrp="1"/>
          </p:cNvSpPr>
          <p:nvPr>
            <p:ph type="body" idx="1"/>
          </p:nvPr>
        </p:nvSpPr>
        <p:spPr>
          <a:xfrm>
            <a:off x="391368" y="4411889"/>
            <a:ext cx="8229600" cy="519600"/>
          </a:xfrm>
        </p:spPr>
        <p:txBody>
          <a:bodyPr/>
          <a:lstStyle/>
          <a:p>
            <a:r>
              <a:rPr lang="en-CA" dirty="0"/>
              <a:t>ELSU Parser</a:t>
            </a:r>
          </a:p>
        </p:txBody>
      </p:sp>
      <p:sp>
        <p:nvSpPr>
          <p:cNvPr id="3" name="Slide Number Placeholder 2">
            <a:extLst>
              <a:ext uri="{FF2B5EF4-FFF2-40B4-BE49-F238E27FC236}">
                <a16:creationId xmlns:a16="http://schemas.microsoft.com/office/drawing/2014/main" id="{DF7F5823-982A-53DE-6F64-8B9D63911474}"/>
              </a:ext>
            </a:extLst>
          </p:cNvPr>
          <p:cNvSpPr>
            <a:spLocks noGrp="1"/>
          </p:cNvSpPr>
          <p:nvPr>
            <p:ph type="sldNum" idx="12"/>
          </p:nvPr>
        </p:nvSpPr>
        <p:spPr>
          <a:xfrm>
            <a:off x="8537815" y="5104192"/>
            <a:ext cx="456900" cy="468600"/>
          </a:xfrm>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Flowchart: Terminator 3">
            <a:extLst>
              <a:ext uri="{FF2B5EF4-FFF2-40B4-BE49-F238E27FC236}">
                <a16:creationId xmlns:a16="http://schemas.microsoft.com/office/drawing/2014/main" id="{222F5D45-9C7D-2AE8-5D99-F92C58166599}"/>
              </a:ext>
            </a:extLst>
          </p:cNvPr>
          <p:cNvSpPr/>
          <p:nvPr/>
        </p:nvSpPr>
        <p:spPr>
          <a:xfrm>
            <a:off x="163491" y="1670684"/>
            <a:ext cx="1800000" cy="901066"/>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lowchart: Data 4">
            <a:extLst>
              <a:ext uri="{FF2B5EF4-FFF2-40B4-BE49-F238E27FC236}">
                <a16:creationId xmlns:a16="http://schemas.microsoft.com/office/drawing/2014/main" id="{EE669CA5-E5EE-6DF3-3DAC-4B377A958F5D}"/>
              </a:ext>
            </a:extLst>
          </p:cNvPr>
          <p:cNvSpPr/>
          <p:nvPr/>
        </p:nvSpPr>
        <p:spPr>
          <a:xfrm>
            <a:off x="2343057" y="1671217"/>
            <a:ext cx="1980000" cy="900000"/>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6" name="Flowchart: Process 5">
            <a:extLst>
              <a:ext uri="{FF2B5EF4-FFF2-40B4-BE49-F238E27FC236}">
                <a16:creationId xmlns:a16="http://schemas.microsoft.com/office/drawing/2014/main" id="{CD43DA82-B472-F73E-584E-0E40D6EAA5C3}"/>
              </a:ext>
            </a:extLst>
          </p:cNvPr>
          <p:cNvSpPr/>
          <p:nvPr/>
        </p:nvSpPr>
        <p:spPr>
          <a:xfrm>
            <a:off x="4745904" y="1671217"/>
            <a:ext cx="1800000" cy="90000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Flowchart: Process 6">
            <a:extLst>
              <a:ext uri="{FF2B5EF4-FFF2-40B4-BE49-F238E27FC236}">
                <a16:creationId xmlns:a16="http://schemas.microsoft.com/office/drawing/2014/main" id="{226B86D8-DBB1-EA81-1C5F-6E7207C6A8BE}"/>
              </a:ext>
            </a:extLst>
          </p:cNvPr>
          <p:cNvSpPr/>
          <p:nvPr/>
        </p:nvSpPr>
        <p:spPr>
          <a:xfrm>
            <a:off x="4772203" y="2897014"/>
            <a:ext cx="1800000" cy="90000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0" name="Flowchart: Process 9">
            <a:extLst>
              <a:ext uri="{FF2B5EF4-FFF2-40B4-BE49-F238E27FC236}">
                <a16:creationId xmlns:a16="http://schemas.microsoft.com/office/drawing/2014/main" id="{AFDBC972-8572-46AA-B8E8-DAD8E2E84DFE}"/>
              </a:ext>
            </a:extLst>
          </p:cNvPr>
          <p:cNvSpPr/>
          <p:nvPr/>
        </p:nvSpPr>
        <p:spPr>
          <a:xfrm>
            <a:off x="7069953" y="2892910"/>
            <a:ext cx="1800000" cy="90000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1" name="Flowchart: Alternate Process 10">
            <a:extLst>
              <a:ext uri="{FF2B5EF4-FFF2-40B4-BE49-F238E27FC236}">
                <a16:creationId xmlns:a16="http://schemas.microsoft.com/office/drawing/2014/main" id="{D9898DED-A9CA-3CCF-FB8C-7F6D7CAB0FC1}"/>
              </a:ext>
            </a:extLst>
          </p:cNvPr>
          <p:cNvSpPr/>
          <p:nvPr/>
        </p:nvSpPr>
        <p:spPr>
          <a:xfrm>
            <a:off x="7049059" y="1671217"/>
            <a:ext cx="1820894" cy="900000"/>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2" name="Flowchart: Terminator 11">
            <a:extLst>
              <a:ext uri="{FF2B5EF4-FFF2-40B4-BE49-F238E27FC236}">
                <a16:creationId xmlns:a16="http://schemas.microsoft.com/office/drawing/2014/main" id="{E6D31A1D-038C-4FAA-D548-7B65164ED558}"/>
              </a:ext>
            </a:extLst>
          </p:cNvPr>
          <p:cNvSpPr/>
          <p:nvPr/>
        </p:nvSpPr>
        <p:spPr>
          <a:xfrm>
            <a:off x="2309052" y="2942997"/>
            <a:ext cx="1800000" cy="9000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0" name="Straight Arrow Connector 19">
            <a:extLst>
              <a:ext uri="{FF2B5EF4-FFF2-40B4-BE49-F238E27FC236}">
                <a16:creationId xmlns:a16="http://schemas.microsoft.com/office/drawing/2014/main" id="{6059CB5A-EDB6-82B4-8FCB-CE90BECCA4F5}"/>
              </a:ext>
            </a:extLst>
          </p:cNvPr>
          <p:cNvCxnSpPr>
            <a:cxnSpLocks/>
            <a:stCxn id="4" idx="3"/>
            <a:endCxn id="5" idx="2"/>
          </p:cNvCxnSpPr>
          <p:nvPr/>
        </p:nvCxnSpPr>
        <p:spPr>
          <a:xfrm>
            <a:off x="1963491" y="2121217"/>
            <a:ext cx="5775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82387-5BF0-3D9B-ED0A-A4320B4106C9}"/>
              </a:ext>
            </a:extLst>
          </p:cNvPr>
          <p:cNvCxnSpPr>
            <a:cxnSpLocks/>
            <a:stCxn id="5" idx="5"/>
            <a:endCxn id="6" idx="1"/>
          </p:cNvCxnSpPr>
          <p:nvPr/>
        </p:nvCxnSpPr>
        <p:spPr>
          <a:xfrm>
            <a:off x="4125057" y="2121217"/>
            <a:ext cx="620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73E23FD-E28C-7251-9F6D-A576F8C91501}"/>
              </a:ext>
            </a:extLst>
          </p:cNvPr>
          <p:cNvCxnSpPr>
            <a:cxnSpLocks/>
            <a:stCxn id="6" idx="3"/>
            <a:endCxn id="11" idx="1"/>
          </p:cNvCxnSpPr>
          <p:nvPr/>
        </p:nvCxnSpPr>
        <p:spPr>
          <a:xfrm>
            <a:off x="6545904" y="2121217"/>
            <a:ext cx="503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1512D22-CDB4-32D6-D71E-D7A9444D7704}"/>
              </a:ext>
            </a:extLst>
          </p:cNvPr>
          <p:cNvCxnSpPr>
            <a:stCxn id="10" idx="1"/>
            <a:endCxn id="7" idx="3"/>
          </p:cNvCxnSpPr>
          <p:nvPr/>
        </p:nvCxnSpPr>
        <p:spPr>
          <a:xfrm flipH="1">
            <a:off x="6572203" y="3342910"/>
            <a:ext cx="497750" cy="4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A688F70-31FC-DC35-37E7-EEDFEEF59BD0}"/>
              </a:ext>
            </a:extLst>
          </p:cNvPr>
          <p:cNvCxnSpPr>
            <a:cxnSpLocks/>
            <a:stCxn id="7" idx="1"/>
          </p:cNvCxnSpPr>
          <p:nvPr/>
        </p:nvCxnSpPr>
        <p:spPr>
          <a:xfrm flipH="1">
            <a:off x="4133024" y="3347014"/>
            <a:ext cx="639179" cy="2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Flowchart: Magnetic Disk 65">
            <a:extLst>
              <a:ext uri="{FF2B5EF4-FFF2-40B4-BE49-F238E27FC236}">
                <a16:creationId xmlns:a16="http://schemas.microsoft.com/office/drawing/2014/main" id="{98006294-72FF-38A6-9313-E3B3DAA157B4}"/>
              </a:ext>
            </a:extLst>
          </p:cNvPr>
          <p:cNvSpPr/>
          <p:nvPr/>
        </p:nvSpPr>
        <p:spPr>
          <a:xfrm>
            <a:off x="5387225" y="908236"/>
            <a:ext cx="517358" cy="30078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67" name="Flowchart: Magnetic Disk 66">
            <a:extLst>
              <a:ext uri="{FF2B5EF4-FFF2-40B4-BE49-F238E27FC236}">
                <a16:creationId xmlns:a16="http://schemas.microsoft.com/office/drawing/2014/main" id="{6A04D612-1A77-37F3-7C03-DFC50B2A391B}"/>
              </a:ext>
            </a:extLst>
          </p:cNvPr>
          <p:cNvSpPr/>
          <p:nvPr/>
        </p:nvSpPr>
        <p:spPr>
          <a:xfrm>
            <a:off x="5387225" y="711095"/>
            <a:ext cx="517358" cy="30078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68" name="Flowchart: Magnetic Disk 67">
            <a:extLst>
              <a:ext uri="{FF2B5EF4-FFF2-40B4-BE49-F238E27FC236}">
                <a16:creationId xmlns:a16="http://schemas.microsoft.com/office/drawing/2014/main" id="{C41F39D9-15AF-2327-0C7C-E5EE7F1EC4ED}"/>
              </a:ext>
            </a:extLst>
          </p:cNvPr>
          <p:cNvSpPr/>
          <p:nvPr/>
        </p:nvSpPr>
        <p:spPr>
          <a:xfrm>
            <a:off x="5387225" y="510463"/>
            <a:ext cx="517358" cy="30078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cxnSp>
        <p:nvCxnSpPr>
          <p:cNvPr id="70" name="Straight Arrow Connector 69">
            <a:extLst>
              <a:ext uri="{FF2B5EF4-FFF2-40B4-BE49-F238E27FC236}">
                <a16:creationId xmlns:a16="http://schemas.microsoft.com/office/drawing/2014/main" id="{53E4DA5F-FF00-BD39-CA9C-22F0FF5ABADD}"/>
              </a:ext>
            </a:extLst>
          </p:cNvPr>
          <p:cNvCxnSpPr>
            <a:cxnSpLocks/>
            <a:stCxn id="66" idx="3"/>
            <a:endCxn id="6" idx="0"/>
          </p:cNvCxnSpPr>
          <p:nvPr/>
        </p:nvCxnSpPr>
        <p:spPr>
          <a:xfrm>
            <a:off x="5645904" y="1209025"/>
            <a:ext cx="0" cy="46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35F2500-7451-703F-97BF-1FDE7C430F00}"/>
              </a:ext>
            </a:extLst>
          </p:cNvPr>
          <p:cNvSpPr txBox="1"/>
          <p:nvPr/>
        </p:nvSpPr>
        <p:spPr>
          <a:xfrm>
            <a:off x="5175462" y="1245746"/>
            <a:ext cx="954369" cy="307777"/>
          </a:xfrm>
          <a:prstGeom prst="rect">
            <a:avLst/>
          </a:prstGeom>
          <a:solidFill>
            <a:schemeClr val="bg1"/>
          </a:solidFill>
          <a:ln w="12700">
            <a:solidFill>
              <a:schemeClr val="accent4"/>
            </a:solidFill>
          </a:ln>
        </p:spPr>
        <p:txBody>
          <a:bodyPr wrap="square" rtlCol="0">
            <a:spAutoFit/>
          </a:bodyPr>
          <a:lstStyle/>
          <a:p>
            <a:pPr algn="ctr"/>
            <a:r>
              <a:rPr lang="en-CA" b="1">
                <a:latin typeface="Barlow" panose="00000500000000000000" pitchFamily="2" charset="0"/>
              </a:rPr>
              <a:t>Docstring</a:t>
            </a:r>
          </a:p>
        </p:txBody>
      </p:sp>
      <p:cxnSp>
        <p:nvCxnSpPr>
          <p:cNvPr id="84" name="Straight Arrow Connector 83">
            <a:extLst>
              <a:ext uri="{FF2B5EF4-FFF2-40B4-BE49-F238E27FC236}">
                <a16:creationId xmlns:a16="http://schemas.microsoft.com/office/drawing/2014/main" id="{DE53EE7D-E7FD-0EB8-BCCB-5F17BC1D41EA}"/>
              </a:ext>
            </a:extLst>
          </p:cNvPr>
          <p:cNvCxnSpPr>
            <a:cxnSpLocks/>
            <a:stCxn id="11" idx="2"/>
            <a:endCxn id="10" idx="0"/>
          </p:cNvCxnSpPr>
          <p:nvPr/>
        </p:nvCxnSpPr>
        <p:spPr>
          <a:xfrm>
            <a:off x="7959506" y="2571217"/>
            <a:ext cx="10447" cy="321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DE7175E1-02E7-F466-04BF-7D3731BFBFB3}"/>
              </a:ext>
            </a:extLst>
          </p:cNvPr>
          <p:cNvSpPr txBox="1"/>
          <p:nvPr/>
        </p:nvSpPr>
        <p:spPr>
          <a:xfrm>
            <a:off x="391368" y="1811129"/>
            <a:ext cx="1344247" cy="523220"/>
          </a:xfrm>
          <a:prstGeom prst="rect">
            <a:avLst/>
          </a:prstGeom>
          <a:noFill/>
        </p:spPr>
        <p:txBody>
          <a:bodyPr wrap="square" rtlCol="0">
            <a:spAutoFit/>
          </a:bodyPr>
          <a:lstStyle/>
          <a:p>
            <a:pPr algn="ctr"/>
            <a:r>
              <a:rPr lang="en-CA" dirty="0">
                <a:latin typeface="Barlow" panose="00000500000000000000" pitchFamily="2" charset="0"/>
              </a:rPr>
              <a:t>User viewing TF API doc</a:t>
            </a:r>
          </a:p>
        </p:txBody>
      </p:sp>
      <p:sp>
        <p:nvSpPr>
          <p:cNvPr id="97" name="TextBox 96">
            <a:extLst>
              <a:ext uri="{FF2B5EF4-FFF2-40B4-BE49-F238E27FC236}">
                <a16:creationId xmlns:a16="http://schemas.microsoft.com/office/drawing/2014/main" id="{FECCE316-1D59-871D-AC82-C06B41062B6F}"/>
              </a:ext>
            </a:extLst>
          </p:cNvPr>
          <p:cNvSpPr txBox="1"/>
          <p:nvPr/>
        </p:nvSpPr>
        <p:spPr>
          <a:xfrm>
            <a:off x="2504921" y="1713491"/>
            <a:ext cx="1656272" cy="738664"/>
          </a:xfrm>
          <a:prstGeom prst="rect">
            <a:avLst/>
          </a:prstGeom>
          <a:noFill/>
        </p:spPr>
        <p:txBody>
          <a:bodyPr wrap="square" rtlCol="0">
            <a:spAutoFit/>
          </a:bodyPr>
          <a:lstStyle/>
          <a:p>
            <a:pPr algn="ctr"/>
            <a:r>
              <a:rPr lang="en-CA" dirty="0">
                <a:latin typeface="Barlow" panose="00000500000000000000" pitchFamily="2" charset="0"/>
              </a:rPr>
              <a:t>User picks preferred level of expertise</a:t>
            </a:r>
          </a:p>
        </p:txBody>
      </p:sp>
      <p:sp>
        <p:nvSpPr>
          <p:cNvPr id="98" name="TextBox 97">
            <a:extLst>
              <a:ext uri="{FF2B5EF4-FFF2-40B4-BE49-F238E27FC236}">
                <a16:creationId xmlns:a16="http://schemas.microsoft.com/office/drawing/2014/main" id="{288DF8C3-163C-298B-6F6A-2A98C8F8FB8B}"/>
              </a:ext>
            </a:extLst>
          </p:cNvPr>
          <p:cNvSpPr txBox="1"/>
          <p:nvPr/>
        </p:nvSpPr>
        <p:spPr>
          <a:xfrm>
            <a:off x="4852661" y="1732170"/>
            <a:ext cx="1586485" cy="738664"/>
          </a:xfrm>
          <a:prstGeom prst="rect">
            <a:avLst/>
          </a:prstGeom>
          <a:noFill/>
        </p:spPr>
        <p:txBody>
          <a:bodyPr wrap="square" rtlCol="0">
            <a:spAutoFit/>
          </a:bodyPr>
          <a:lstStyle/>
          <a:p>
            <a:pPr algn="ctr"/>
            <a:r>
              <a:rPr lang="en-CA">
                <a:solidFill>
                  <a:schemeClr val="bg1"/>
                </a:solidFill>
                <a:latin typeface="Barlow" panose="00000500000000000000" pitchFamily="2" charset="0"/>
              </a:rPr>
              <a:t>Docstring calls original TF documentation</a:t>
            </a:r>
          </a:p>
        </p:txBody>
      </p:sp>
      <p:sp>
        <p:nvSpPr>
          <p:cNvPr id="194" name="TextBox 193">
            <a:extLst>
              <a:ext uri="{FF2B5EF4-FFF2-40B4-BE49-F238E27FC236}">
                <a16:creationId xmlns:a16="http://schemas.microsoft.com/office/drawing/2014/main" id="{EC0352BA-1B0F-AB39-0A07-5C7AD9801BE5}"/>
              </a:ext>
            </a:extLst>
          </p:cNvPr>
          <p:cNvSpPr txBox="1"/>
          <p:nvPr/>
        </p:nvSpPr>
        <p:spPr>
          <a:xfrm>
            <a:off x="7166263" y="1343036"/>
            <a:ext cx="1586485" cy="307777"/>
          </a:xfrm>
          <a:prstGeom prst="rect">
            <a:avLst/>
          </a:prstGeom>
          <a:noFill/>
        </p:spPr>
        <p:txBody>
          <a:bodyPr wrap="square" rtlCol="0">
            <a:spAutoFit/>
          </a:bodyPr>
          <a:lstStyle/>
          <a:p>
            <a:pPr algn="ctr"/>
            <a:r>
              <a:rPr lang="en-CA">
                <a:solidFill>
                  <a:schemeClr val="tx2">
                    <a:lumMod val="10000"/>
                  </a:schemeClr>
                </a:solidFill>
                <a:latin typeface="Barlow" panose="00000500000000000000" pitchFamily="2" charset="0"/>
              </a:rPr>
              <a:t>ML PROCESS</a:t>
            </a:r>
          </a:p>
        </p:txBody>
      </p:sp>
      <p:pic>
        <p:nvPicPr>
          <p:cNvPr id="200" name="Graphic 199" descr="Badge 1 with solid fill">
            <a:extLst>
              <a:ext uri="{FF2B5EF4-FFF2-40B4-BE49-F238E27FC236}">
                <a16:creationId xmlns:a16="http://schemas.microsoft.com/office/drawing/2014/main" id="{08183B77-144F-DB11-F76A-A674ACDF43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4937" y="1877149"/>
            <a:ext cx="457200" cy="457200"/>
          </a:xfrm>
          <a:prstGeom prst="rect">
            <a:avLst/>
          </a:prstGeom>
        </p:spPr>
      </p:pic>
      <p:pic>
        <p:nvPicPr>
          <p:cNvPr id="206" name="Graphic 205" descr="Badge with solid fill">
            <a:extLst>
              <a:ext uri="{FF2B5EF4-FFF2-40B4-BE49-F238E27FC236}">
                <a16:creationId xmlns:a16="http://schemas.microsoft.com/office/drawing/2014/main" id="{A9060AAA-3B67-1708-1B9C-79B02B4139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6837" y="1877149"/>
            <a:ext cx="457200" cy="457200"/>
          </a:xfrm>
          <a:prstGeom prst="rect">
            <a:avLst/>
          </a:prstGeom>
        </p:spPr>
      </p:pic>
      <p:sp>
        <p:nvSpPr>
          <p:cNvPr id="212" name="TextBox 211">
            <a:extLst>
              <a:ext uri="{FF2B5EF4-FFF2-40B4-BE49-F238E27FC236}">
                <a16:creationId xmlns:a16="http://schemas.microsoft.com/office/drawing/2014/main" id="{1B734927-63B5-6458-6269-85E41F308E38}"/>
              </a:ext>
            </a:extLst>
          </p:cNvPr>
          <p:cNvSpPr txBox="1"/>
          <p:nvPr/>
        </p:nvSpPr>
        <p:spPr>
          <a:xfrm>
            <a:off x="7080400" y="2953496"/>
            <a:ext cx="1789553" cy="738664"/>
          </a:xfrm>
          <a:prstGeom prst="rect">
            <a:avLst/>
          </a:prstGeom>
          <a:noFill/>
        </p:spPr>
        <p:txBody>
          <a:bodyPr wrap="square" rtlCol="0">
            <a:spAutoFit/>
          </a:bodyPr>
          <a:lstStyle/>
          <a:p>
            <a:pPr algn="ctr"/>
            <a:r>
              <a:rPr lang="en-CA">
                <a:solidFill>
                  <a:schemeClr val="bg1"/>
                </a:solidFill>
                <a:latin typeface="Barlow" panose="00000500000000000000" pitchFamily="2" charset="0"/>
              </a:rPr>
              <a:t>Gathers related videos, text, examples, and Q&amp;As</a:t>
            </a:r>
          </a:p>
        </p:txBody>
      </p:sp>
      <p:sp>
        <p:nvSpPr>
          <p:cNvPr id="213" name="TextBox 212">
            <a:extLst>
              <a:ext uri="{FF2B5EF4-FFF2-40B4-BE49-F238E27FC236}">
                <a16:creationId xmlns:a16="http://schemas.microsoft.com/office/drawing/2014/main" id="{EED6A6BD-F611-9A27-5141-86AD0D506008}"/>
              </a:ext>
            </a:extLst>
          </p:cNvPr>
          <p:cNvSpPr txBox="1"/>
          <p:nvPr/>
        </p:nvSpPr>
        <p:spPr>
          <a:xfrm>
            <a:off x="4796175" y="2973578"/>
            <a:ext cx="1789553" cy="738664"/>
          </a:xfrm>
          <a:prstGeom prst="rect">
            <a:avLst/>
          </a:prstGeom>
          <a:noFill/>
        </p:spPr>
        <p:txBody>
          <a:bodyPr wrap="square" rtlCol="0">
            <a:spAutoFit/>
          </a:bodyPr>
          <a:lstStyle/>
          <a:p>
            <a:pPr algn="ctr"/>
            <a:r>
              <a:rPr lang="en-CA">
                <a:solidFill>
                  <a:schemeClr val="bg1"/>
                </a:solidFill>
                <a:latin typeface="Barlow" panose="00000500000000000000" pitchFamily="2" charset="0"/>
              </a:rPr>
              <a:t>Customizes original API doc with collected resources</a:t>
            </a:r>
          </a:p>
        </p:txBody>
      </p:sp>
      <p:sp>
        <p:nvSpPr>
          <p:cNvPr id="219" name="TextBox 218">
            <a:extLst>
              <a:ext uri="{FF2B5EF4-FFF2-40B4-BE49-F238E27FC236}">
                <a16:creationId xmlns:a16="http://schemas.microsoft.com/office/drawing/2014/main" id="{8ECD06F5-54D8-3586-0DFB-707D24056668}"/>
              </a:ext>
            </a:extLst>
          </p:cNvPr>
          <p:cNvSpPr txBox="1"/>
          <p:nvPr/>
        </p:nvSpPr>
        <p:spPr>
          <a:xfrm>
            <a:off x="2543715" y="3023664"/>
            <a:ext cx="1344247" cy="738664"/>
          </a:xfrm>
          <a:prstGeom prst="rect">
            <a:avLst/>
          </a:prstGeom>
          <a:noFill/>
        </p:spPr>
        <p:txBody>
          <a:bodyPr wrap="square" rtlCol="0">
            <a:spAutoFit/>
          </a:bodyPr>
          <a:lstStyle/>
          <a:p>
            <a:pPr algn="ctr"/>
            <a:r>
              <a:rPr lang="en-CA">
                <a:latin typeface="Barlow" panose="00000500000000000000" pitchFamily="2" charset="0"/>
              </a:rPr>
              <a:t>Output published on web</a:t>
            </a:r>
          </a:p>
        </p:txBody>
      </p:sp>
      <p:sp>
        <p:nvSpPr>
          <p:cNvPr id="221" name="TextBox 220">
            <a:extLst>
              <a:ext uri="{FF2B5EF4-FFF2-40B4-BE49-F238E27FC236}">
                <a16:creationId xmlns:a16="http://schemas.microsoft.com/office/drawing/2014/main" id="{D1C48955-0206-BB98-A29F-9E38248E2377}"/>
              </a:ext>
            </a:extLst>
          </p:cNvPr>
          <p:cNvSpPr txBox="1"/>
          <p:nvPr/>
        </p:nvSpPr>
        <p:spPr>
          <a:xfrm>
            <a:off x="4916212" y="145302"/>
            <a:ext cx="1472868" cy="305743"/>
          </a:xfrm>
          <a:prstGeom prst="rect">
            <a:avLst/>
          </a:prstGeom>
          <a:noFill/>
        </p:spPr>
        <p:txBody>
          <a:bodyPr wrap="square" rtlCol="0">
            <a:spAutoFit/>
          </a:bodyPr>
          <a:lstStyle/>
          <a:p>
            <a:pPr algn="ctr"/>
            <a:r>
              <a:rPr lang="en-CA">
                <a:latin typeface="Barlow" panose="00000500000000000000" pitchFamily="2" charset="0"/>
              </a:rPr>
              <a:t>TF Original Doc</a:t>
            </a:r>
          </a:p>
        </p:txBody>
      </p:sp>
      <p:sp>
        <p:nvSpPr>
          <p:cNvPr id="238" name="TextBox 237">
            <a:extLst>
              <a:ext uri="{FF2B5EF4-FFF2-40B4-BE49-F238E27FC236}">
                <a16:creationId xmlns:a16="http://schemas.microsoft.com/office/drawing/2014/main" id="{D80E8976-99D8-1792-551D-7977B00B1D52}"/>
              </a:ext>
            </a:extLst>
          </p:cNvPr>
          <p:cNvSpPr txBox="1"/>
          <p:nvPr/>
        </p:nvSpPr>
        <p:spPr>
          <a:xfrm>
            <a:off x="6815328" y="133868"/>
            <a:ext cx="213602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rlow" panose="00000500000000000000" pitchFamily="2" charset="0"/>
              </a:rPr>
              <a:t>TF = “TensorFlow”</a:t>
            </a:r>
          </a:p>
          <a:p>
            <a:r>
              <a:rPr lang="en-US" dirty="0">
                <a:latin typeface="Barlow" panose="00000500000000000000" pitchFamily="2" charset="0"/>
              </a:rPr>
              <a:t>ML = “Machine Learning”</a:t>
            </a:r>
          </a:p>
          <a:p>
            <a:endParaRPr lang="en-US" dirty="0">
              <a:latin typeface="Barlow" panose="00000500000000000000" pitchFamily="2" charset="0"/>
            </a:endParaRPr>
          </a:p>
        </p:txBody>
      </p:sp>
    </p:spTree>
    <p:extLst>
      <p:ext uri="{BB962C8B-B14F-4D97-AF65-F5344CB8AC3E}">
        <p14:creationId xmlns:p14="http://schemas.microsoft.com/office/powerpoint/2010/main" val="408757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500"/>
                                        <p:tgtEl>
                                          <p:spTgt spid="7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50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4"/>
                                        </p:tgtEl>
                                        <p:attrNameLst>
                                          <p:attrName>style.visibility</p:attrName>
                                        </p:attrNameLst>
                                      </p:cBhvr>
                                      <p:to>
                                        <p:strVal val="visible"/>
                                      </p:to>
                                    </p:set>
                                    <p:animEffect transition="in" filter="fade">
                                      <p:cBhvr>
                                        <p:cTn id="49" dur="500"/>
                                        <p:tgtEl>
                                          <p:spTgt spid="194"/>
                                        </p:tgtEl>
                                      </p:cBhvr>
                                    </p:animEffect>
                                  </p:childTnLst>
                                </p:cTn>
                              </p:par>
                              <p:par>
                                <p:cTn id="50" presetID="10" presetClass="entr" presetSubtype="0" fill="hold" nodeType="withEffect">
                                  <p:stCondLst>
                                    <p:cond delay="0"/>
                                  </p:stCondLst>
                                  <p:childTnLst>
                                    <p:set>
                                      <p:cBhvr>
                                        <p:cTn id="51" dur="1" fill="hold">
                                          <p:stCondLst>
                                            <p:cond delay="0"/>
                                          </p:stCondLst>
                                        </p:cTn>
                                        <p:tgtEl>
                                          <p:spTgt spid="200"/>
                                        </p:tgtEl>
                                        <p:attrNameLst>
                                          <p:attrName>style.visibility</p:attrName>
                                        </p:attrNameLst>
                                      </p:cBhvr>
                                      <p:to>
                                        <p:strVal val="visible"/>
                                      </p:to>
                                    </p:set>
                                    <p:animEffect transition="in" filter="fade">
                                      <p:cBhvr>
                                        <p:cTn id="52" dur="500"/>
                                        <p:tgtEl>
                                          <p:spTgt spid="200"/>
                                        </p:tgtEl>
                                      </p:cBhvr>
                                    </p:animEffect>
                                  </p:childTnLst>
                                </p:cTn>
                              </p:par>
                              <p:par>
                                <p:cTn id="53" presetID="10" presetClass="entr" presetSubtype="0" fill="hold" nodeType="withEffect">
                                  <p:stCondLst>
                                    <p:cond delay="0"/>
                                  </p:stCondLst>
                                  <p:childTnLst>
                                    <p:set>
                                      <p:cBhvr>
                                        <p:cTn id="54" dur="1" fill="hold">
                                          <p:stCondLst>
                                            <p:cond delay="0"/>
                                          </p:stCondLst>
                                        </p:cTn>
                                        <p:tgtEl>
                                          <p:spTgt spid="206"/>
                                        </p:tgtEl>
                                        <p:attrNameLst>
                                          <p:attrName>style.visibility</p:attrName>
                                        </p:attrNameLst>
                                      </p:cBhvr>
                                      <p:to>
                                        <p:strVal val="visible"/>
                                      </p:to>
                                    </p:set>
                                    <p:animEffect transition="in" filter="fade">
                                      <p:cBhvr>
                                        <p:cTn id="55" dur="500"/>
                                        <p:tgtEl>
                                          <p:spTgt spid="20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12"/>
                                        </p:tgtEl>
                                        <p:attrNameLst>
                                          <p:attrName>style.visibility</p:attrName>
                                        </p:attrNameLst>
                                      </p:cBhvr>
                                      <p:to>
                                        <p:strVal val="visible"/>
                                      </p:to>
                                    </p:set>
                                    <p:animEffect transition="in" filter="fade">
                                      <p:cBhvr>
                                        <p:cTn id="60" dur="500"/>
                                        <p:tgtEl>
                                          <p:spTgt spid="2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3"/>
                                        </p:tgtEl>
                                        <p:attrNameLst>
                                          <p:attrName>style.visibility</p:attrName>
                                        </p:attrNameLst>
                                      </p:cBhvr>
                                      <p:to>
                                        <p:strVal val="visible"/>
                                      </p:to>
                                    </p:set>
                                    <p:animEffect transition="in" filter="fade">
                                      <p:cBhvr>
                                        <p:cTn id="68" dur="500"/>
                                        <p:tgtEl>
                                          <p:spTgt spid="2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9"/>
                                        </p:tgtEl>
                                        <p:attrNameLst>
                                          <p:attrName>style.visibility</p:attrName>
                                        </p:attrNameLst>
                                      </p:cBhvr>
                                      <p:to>
                                        <p:strVal val="visible"/>
                                      </p:to>
                                    </p:set>
                                    <p:animEffect transition="in" filter="fade">
                                      <p:cBhvr>
                                        <p:cTn id="79"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2" grpId="0" animBg="1"/>
      <p:bldP spid="66" grpId="0" animBg="1"/>
      <p:bldP spid="67" grpId="0" animBg="1"/>
      <p:bldP spid="68" grpId="0" animBg="1"/>
      <p:bldP spid="72" grpId="0" animBg="1"/>
      <p:bldP spid="90" grpId="0"/>
      <p:bldP spid="97" grpId="0"/>
      <p:bldP spid="98" grpId="0"/>
      <p:bldP spid="194" grpId="0"/>
      <p:bldP spid="212" grpId="0"/>
      <p:bldP spid="213" grpId="0"/>
      <p:bldP spid="219" grpId="0"/>
      <p:bldP spid="221" grpId="0"/>
    </p:bld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1357</TotalTime>
  <Words>1809</Words>
  <Application>Microsoft Office PowerPoint</Application>
  <PresentationFormat>On-screen Show (16:9)</PresentationFormat>
  <Paragraphs>177</Paragraphs>
  <Slides>17</Slides>
  <Notes>16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Barlow</vt:lpstr>
      <vt:lpstr>Calibri</vt:lpstr>
      <vt:lpstr>Raleway Thin</vt:lpstr>
      <vt:lpstr>Consolas</vt:lpstr>
      <vt:lpstr>Barlow Light</vt:lpstr>
      <vt:lpstr>Arial</vt:lpstr>
      <vt:lpstr>Raleway SemiBold</vt:lpstr>
      <vt:lpstr>Roboto</vt:lpstr>
      <vt:lpstr>Barlow SemiBold</vt:lpstr>
      <vt:lpstr>Gaoler template</vt:lpstr>
      <vt:lpstr>Expertise Aware Content Customization</vt:lpstr>
      <vt:lpstr>How many of us have felt lost in class before?</vt:lpstr>
      <vt:lpstr>Not an expert? No problem.</vt:lpstr>
      <vt:lpstr>API’s and Documentation</vt:lpstr>
      <vt:lpstr>Our Case Study: TensorFlow</vt:lpstr>
      <vt:lpstr>Our Objective</vt:lpstr>
      <vt:lpstr>Readablity Level Metrics</vt:lpstr>
      <vt:lpstr>PowerPoint Presentation</vt:lpstr>
      <vt:lpstr>PowerPoint Presentation</vt:lpstr>
      <vt:lpstr>PowerPoint Presentation</vt:lpstr>
      <vt:lpstr>Cross Validation and Machine Learning Prediction</vt:lpstr>
      <vt:lpstr>PowerPoint Presentation</vt:lpstr>
      <vt:lpstr>PowerPoint Presentation</vt:lpstr>
      <vt:lpstr>PowerPoint Presentation</vt:lpstr>
      <vt:lpstr>Impact</vt:lpstr>
      <vt:lpstr>Future directions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Expertise Aware Content Customization</dc:title>
  <dc:creator>suhas</dc:creator>
  <cp:lastModifiedBy>Suha Siddiqui</cp:lastModifiedBy>
  <cp:revision>1</cp:revision>
  <dcterms:modified xsi:type="dcterms:W3CDTF">2022-08-15T11:05:20Z</dcterms:modified>
</cp:coreProperties>
</file>